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61" r:id="rId3"/>
    <p:sldId id="310" r:id="rId4"/>
    <p:sldId id="311" r:id="rId5"/>
    <p:sldId id="298" r:id="rId6"/>
    <p:sldId id="294" r:id="rId7"/>
    <p:sldId id="293" r:id="rId8"/>
    <p:sldId id="292" r:id="rId9"/>
    <p:sldId id="291" r:id="rId10"/>
    <p:sldId id="296" r:id="rId11"/>
    <p:sldId id="295" r:id="rId12"/>
    <p:sldId id="309" r:id="rId13"/>
    <p:sldId id="260" r:id="rId14"/>
    <p:sldId id="264" r:id="rId15"/>
    <p:sldId id="265" r:id="rId16"/>
    <p:sldId id="267" r:id="rId17"/>
    <p:sldId id="266" r:id="rId18"/>
    <p:sldId id="268" r:id="rId19"/>
    <p:sldId id="297" r:id="rId20"/>
    <p:sldId id="271" r:id="rId21"/>
    <p:sldId id="312" r:id="rId22"/>
    <p:sldId id="270" r:id="rId23"/>
    <p:sldId id="272" r:id="rId24"/>
    <p:sldId id="273" r:id="rId25"/>
    <p:sldId id="274" r:id="rId26"/>
    <p:sldId id="299" r:id="rId27"/>
    <p:sldId id="300" r:id="rId28"/>
    <p:sldId id="306" r:id="rId29"/>
    <p:sldId id="307" r:id="rId30"/>
    <p:sldId id="305" r:id="rId31"/>
    <p:sldId id="308" r:id="rId32"/>
    <p:sldId id="304" r:id="rId33"/>
    <p:sldId id="303" r:id="rId34"/>
    <p:sldId id="302" r:id="rId35"/>
    <p:sldId id="301" r:id="rId36"/>
    <p:sldId id="275" r:id="rId37"/>
    <p:sldId id="281" r:id="rId38"/>
    <p:sldId id="289"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6327" autoAdjust="0"/>
  </p:normalViewPr>
  <p:slideViewPr>
    <p:cSldViewPr>
      <p:cViewPr varScale="1">
        <p:scale>
          <a:sx n="76" d="100"/>
          <a:sy n="76" d="100"/>
        </p:scale>
        <p:origin x="-98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FC2FC1B-A40C-4BA8-9261-897CF28ABA26}" type="datetimeFigureOut">
              <a:rPr lang="en-US" smtClean="0"/>
              <a:pPr/>
              <a:t>5/2/2010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7DF710F0-79B9-4B1F-860B-91566B05DFA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FC2FC1B-A40C-4BA8-9261-897CF28ABA26}" type="datetimeFigureOut">
              <a:rPr lang="en-US" smtClean="0"/>
              <a:pPr/>
              <a:t>5/2/2010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710F0-79B9-4B1F-860B-91566B05DFA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FC2FC1B-A40C-4BA8-9261-897CF28ABA26}" type="datetimeFigureOut">
              <a:rPr lang="en-US" smtClean="0"/>
              <a:pPr/>
              <a:t>5/2/2010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710F0-79B9-4B1F-860B-91566B05DFA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FC2FC1B-A40C-4BA8-9261-897CF28ABA26}" type="datetimeFigureOut">
              <a:rPr lang="en-US" smtClean="0"/>
              <a:pPr/>
              <a:t>5/2/2010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710F0-79B9-4B1F-860B-91566B05DFA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FC2FC1B-A40C-4BA8-9261-897CF28ABA26}" type="datetimeFigureOut">
              <a:rPr lang="en-US" smtClean="0"/>
              <a:pPr/>
              <a:t>5/2/2010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F710F0-79B9-4B1F-860B-91566B05DFA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FC2FC1B-A40C-4BA8-9261-897CF28ABA26}" type="datetimeFigureOut">
              <a:rPr lang="en-US" smtClean="0"/>
              <a:pPr/>
              <a:t>5/2/2010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710F0-79B9-4B1F-860B-91566B05DFA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FC2FC1B-A40C-4BA8-9261-897CF28ABA26}" type="datetimeFigureOut">
              <a:rPr lang="en-US" smtClean="0"/>
              <a:pPr/>
              <a:t>5/2/2010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F710F0-79B9-4B1F-860B-91566B05DFA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FC2FC1B-A40C-4BA8-9261-897CF28ABA26}" type="datetimeFigureOut">
              <a:rPr lang="en-US" smtClean="0"/>
              <a:pPr/>
              <a:t>5/2/2010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F710F0-79B9-4B1F-860B-91566B05DFA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C2FC1B-A40C-4BA8-9261-897CF28ABA26}" type="datetimeFigureOut">
              <a:rPr lang="en-US" smtClean="0"/>
              <a:pPr/>
              <a:t>5/2/2010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F710F0-79B9-4B1F-860B-91566B05DFA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FC2FC1B-A40C-4BA8-9261-897CF28ABA26}" type="datetimeFigureOut">
              <a:rPr lang="en-US" smtClean="0"/>
              <a:pPr/>
              <a:t>5/2/2010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F710F0-79B9-4B1F-860B-91566B05DFA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FC2FC1B-A40C-4BA8-9261-897CF28ABA26}" type="datetimeFigureOut">
              <a:rPr lang="en-US" smtClean="0"/>
              <a:pPr/>
              <a:t>5/2/2010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7DF710F0-79B9-4B1F-860B-91566B05DFA2}"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FC2FC1B-A40C-4BA8-9261-897CF28ABA26}" type="datetimeFigureOut">
              <a:rPr lang="en-US" smtClean="0"/>
              <a:pPr/>
              <a:t>5/2/2010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DF710F0-79B9-4B1F-860B-91566B05DFA2}"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838200"/>
            <a:ext cx="7851648" cy="1828800"/>
          </a:xfrm>
        </p:spPr>
        <p:txBody>
          <a:bodyPr>
            <a:normAutofit/>
          </a:bodyPr>
          <a:lstStyle/>
          <a:p>
            <a:pPr algn="ctr"/>
            <a:r>
              <a:rPr lang="en-US" sz="9600" dirty="0" smtClean="0"/>
              <a:t>CD STORES                     </a:t>
            </a:r>
            <a:endParaRPr lang="en-US" sz="9600" dirty="0"/>
          </a:p>
        </p:txBody>
      </p:sp>
      <p:sp>
        <p:nvSpPr>
          <p:cNvPr id="3" name="Subtitle 2"/>
          <p:cNvSpPr>
            <a:spLocks noGrp="1"/>
          </p:cNvSpPr>
          <p:nvPr>
            <p:ph type="subTitle" idx="1"/>
          </p:nvPr>
        </p:nvSpPr>
        <p:spPr>
          <a:xfrm>
            <a:off x="609600" y="3429000"/>
            <a:ext cx="7854696" cy="1752600"/>
          </a:xfrm>
        </p:spPr>
        <p:txBody>
          <a:bodyPr>
            <a:normAutofit fontScale="62500" lnSpcReduction="20000"/>
          </a:bodyPr>
          <a:lstStyle/>
          <a:p>
            <a:pPr algn="l"/>
            <a:r>
              <a:rPr lang="en-US" sz="1600" i="1" dirty="0" smtClean="0"/>
              <a:t>                                                                                                      </a:t>
            </a:r>
          </a:p>
          <a:p>
            <a:pPr algn="l"/>
            <a:endParaRPr lang="en-US" sz="1600" i="1" dirty="0" smtClean="0"/>
          </a:p>
          <a:p>
            <a:pPr algn="l"/>
            <a:r>
              <a:rPr lang="en-US" sz="2400" i="1" dirty="0" smtClean="0"/>
              <a:t>                                                                                                 BY   TEAM   NO: 7</a:t>
            </a:r>
          </a:p>
          <a:p>
            <a:pPr algn="l"/>
            <a:r>
              <a:rPr lang="en-US" sz="2400" i="1" dirty="0" smtClean="0"/>
              <a:t>                                                                                                                </a:t>
            </a:r>
          </a:p>
          <a:p>
            <a:pPr algn="l"/>
            <a:r>
              <a:rPr lang="en-US" sz="2400" i="1" dirty="0" smtClean="0"/>
              <a:t>                                                                               J.INDIRA PRIYADARSINI(681252025)</a:t>
            </a:r>
          </a:p>
          <a:p>
            <a:pPr algn="l"/>
            <a:r>
              <a:rPr lang="en-US" sz="2400" i="1" dirty="0" smtClean="0"/>
              <a:t>                                                                              M.D.V.SUDHEER(681252036)</a:t>
            </a:r>
          </a:p>
          <a:p>
            <a:pPr algn="l"/>
            <a:r>
              <a:rPr lang="en-US" sz="2400" i="1" dirty="0" smtClean="0"/>
              <a:t>                                                                               ABHINAV RAGHAVA(681252022)</a:t>
            </a:r>
          </a:p>
          <a:p>
            <a:pPr algn="l"/>
            <a:r>
              <a:rPr lang="en-US" sz="2400" i="1" dirty="0" smtClean="0"/>
              <a:t>                                                                              KALYAN CHAND PALAKA(681252028)</a:t>
            </a:r>
            <a:endParaRPr lang="en-US" sz="2400" i="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PRODUCTTYPE:</a:t>
            </a:r>
          </a:p>
          <a:p>
            <a:pPr>
              <a:buNone/>
            </a:pPr>
            <a:r>
              <a:rPr lang="en-US" dirty="0" smtClean="0"/>
              <a:t>                           </a:t>
            </a:r>
          </a:p>
          <a:p>
            <a:pPr>
              <a:buNone/>
            </a:pPr>
            <a:r>
              <a:rPr lang="en-US" dirty="0" smtClean="0"/>
              <a:t> </a:t>
            </a:r>
            <a:r>
              <a:rPr lang="en-US" dirty="0" err="1" smtClean="0"/>
              <a:t>producttype</a:t>
            </a:r>
            <a:r>
              <a:rPr lang="en-US" dirty="0" smtClean="0"/>
              <a:t>(</a:t>
            </a:r>
            <a:r>
              <a:rPr lang="en-US" u="sng" dirty="0" err="1" smtClean="0"/>
              <a:t>companyid</a:t>
            </a:r>
            <a:r>
              <a:rPr lang="en-US" dirty="0" err="1" smtClean="0"/>
              <a:t>,companyname,pid</a:t>
            </a:r>
            <a:r>
              <a:rPr lang="en-US" dirty="0" smtClean="0"/>
              <a:t>,                </a:t>
            </a:r>
            <a:r>
              <a:rPr lang="en-US" dirty="0" err="1" smtClean="0"/>
              <a:t>cost,avail</a:t>
            </a:r>
            <a:r>
              <a:rPr lang="en-US" dirty="0" smtClean="0"/>
              <a:t>)</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a:p>
        </p:txBody>
      </p:sp>
      <p:sp>
        <p:nvSpPr>
          <p:cNvPr id="4" name="Rectangle 3"/>
          <p:cNvSpPr/>
          <p:nvPr/>
        </p:nvSpPr>
        <p:spPr>
          <a:xfrm>
            <a:off x="2971800" y="5715000"/>
            <a:ext cx="2590800" cy="381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PRODUCTTYPE</a:t>
            </a:r>
            <a:endParaRPr lang="en-US" dirty="0"/>
          </a:p>
        </p:txBody>
      </p:sp>
      <p:sp>
        <p:nvSpPr>
          <p:cNvPr id="5" name="Oval 4"/>
          <p:cNvSpPr/>
          <p:nvPr/>
        </p:nvSpPr>
        <p:spPr>
          <a:xfrm>
            <a:off x="533400" y="5715000"/>
            <a:ext cx="16764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cost</a:t>
            </a:r>
            <a:endParaRPr lang="en-US" dirty="0"/>
          </a:p>
        </p:txBody>
      </p:sp>
      <p:sp>
        <p:nvSpPr>
          <p:cNvPr id="6" name="Oval 5"/>
          <p:cNvSpPr/>
          <p:nvPr/>
        </p:nvSpPr>
        <p:spPr>
          <a:xfrm>
            <a:off x="990600" y="4648200"/>
            <a:ext cx="16764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u="sng" dirty="0" err="1" smtClean="0"/>
              <a:t>compnyid</a:t>
            </a:r>
            <a:endParaRPr lang="en-US" u="sng" dirty="0"/>
          </a:p>
        </p:txBody>
      </p:sp>
      <p:sp>
        <p:nvSpPr>
          <p:cNvPr id="7" name="Oval 6"/>
          <p:cNvSpPr/>
          <p:nvPr/>
        </p:nvSpPr>
        <p:spPr>
          <a:xfrm>
            <a:off x="3352800" y="4572000"/>
            <a:ext cx="1524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cmpnam</a:t>
            </a:r>
            <a:endParaRPr lang="en-US" dirty="0"/>
          </a:p>
        </p:txBody>
      </p:sp>
      <p:sp>
        <p:nvSpPr>
          <p:cNvPr id="8" name="Oval 7"/>
          <p:cNvSpPr/>
          <p:nvPr/>
        </p:nvSpPr>
        <p:spPr>
          <a:xfrm>
            <a:off x="5791200" y="4572000"/>
            <a:ext cx="1524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pid</a:t>
            </a:r>
            <a:endParaRPr lang="en-US" dirty="0"/>
          </a:p>
        </p:txBody>
      </p:sp>
      <p:sp>
        <p:nvSpPr>
          <p:cNvPr id="9" name="Oval 8"/>
          <p:cNvSpPr/>
          <p:nvPr/>
        </p:nvSpPr>
        <p:spPr>
          <a:xfrm>
            <a:off x="6400800" y="5715000"/>
            <a:ext cx="17526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avail</a:t>
            </a:r>
            <a:endParaRPr lang="en-US" dirty="0"/>
          </a:p>
        </p:txBody>
      </p:sp>
      <p:cxnSp>
        <p:nvCxnSpPr>
          <p:cNvPr id="11" name="Straight Connector 10"/>
          <p:cNvCxnSpPr/>
          <p:nvPr/>
        </p:nvCxnSpPr>
        <p:spPr>
          <a:xfrm>
            <a:off x="2133600" y="5029200"/>
            <a:ext cx="12954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6"/>
            <a:endCxn id="4" idx="1"/>
          </p:cNvCxnSpPr>
          <p:nvPr/>
        </p:nvCxnSpPr>
        <p:spPr>
          <a:xfrm>
            <a:off x="2209800" y="5905500"/>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flipV="1">
            <a:off x="5181600" y="4953000"/>
            <a:ext cx="1219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4"/>
          </p:cNvCxnSpPr>
          <p:nvPr/>
        </p:nvCxnSpPr>
        <p:spPr>
          <a:xfrm rot="5400000">
            <a:off x="3733800" y="5334000"/>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2"/>
            <a:endCxn id="4" idx="3"/>
          </p:cNvCxnSpPr>
          <p:nvPr/>
        </p:nvCxnSpPr>
        <p:spPr>
          <a:xfrm rot="10800000">
            <a:off x="5562600" y="5905500"/>
            <a:ext cx="8382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PURCHASEDETAILS:</a:t>
            </a:r>
          </a:p>
          <a:p>
            <a:pPr>
              <a:buNone/>
            </a:pPr>
            <a:r>
              <a:rPr lang="en-US" dirty="0" smtClean="0"/>
              <a:t>      </a:t>
            </a:r>
          </a:p>
          <a:p>
            <a:pPr>
              <a:buNone/>
            </a:pPr>
            <a:r>
              <a:rPr lang="en-US" dirty="0" smtClean="0"/>
              <a:t>           </a:t>
            </a:r>
            <a:r>
              <a:rPr lang="en-US" dirty="0" err="1" smtClean="0"/>
              <a:t>Pdetails</a:t>
            </a:r>
            <a:r>
              <a:rPr lang="en-US" dirty="0" smtClean="0"/>
              <a:t>(</a:t>
            </a:r>
            <a:r>
              <a:rPr lang="en-US" u="sng" dirty="0" err="1" smtClean="0"/>
              <a:t>cuid</a:t>
            </a:r>
            <a:r>
              <a:rPr lang="en-US" dirty="0" err="1" smtClean="0"/>
              <a:t>,refno,items,pid,total</a:t>
            </a:r>
            <a:r>
              <a:rPr lang="en-US" dirty="0" smtClean="0"/>
              <a:t>)</a:t>
            </a:r>
          </a:p>
          <a:p>
            <a:pPr>
              <a:buNone/>
            </a:pPr>
            <a:endParaRPr lang="en-US" dirty="0"/>
          </a:p>
        </p:txBody>
      </p:sp>
      <p:sp>
        <p:nvSpPr>
          <p:cNvPr id="4" name="Rectangle 3"/>
          <p:cNvSpPr/>
          <p:nvPr/>
        </p:nvSpPr>
        <p:spPr>
          <a:xfrm>
            <a:off x="3200400" y="5562600"/>
            <a:ext cx="2743200" cy="4572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PDETAILS</a:t>
            </a:r>
            <a:endParaRPr lang="en-US" dirty="0"/>
          </a:p>
        </p:txBody>
      </p:sp>
      <p:sp>
        <p:nvSpPr>
          <p:cNvPr id="5" name="Oval 4"/>
          <p:cNvSpPr/>
          <p:nvPr/>
        </p:nvSpPr>
        <p:spPr>
          <a:xfrm>
            <a:off x="914400" y="4495800"/>
            <a:ext cx="1905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u="sng" dirty="0" smtClean="0"/>
              <a:t>cuid</a:t>
            </a:r>
            <a:endParaRPr lang="en-US" u="sng" dirty="0"/>
          </a:p>
        </p:txBody>
      </p:sp>
      <p:sp>
        <p:nvSpPr>
          <p:cNvPr id="6" name="Oval 5"/>
          <p:cNvSpPr/>
          <p:nvPr/>
        </p:nvSpPr>
        <p:spPr>
          <a:xfrm>
            <a:off x="3657600" y="4495800"/>
            <a:ext cx="1905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total</a:t>
            </a:r>
            <a:endParaRPr lang="en-US" dirty="0"/>
          </a:p>
        </p:txBody>
      </p:sp>
      <p:sp>
        <p:nvSpPr>
          <p:cNvPr id="7" name="Oval 6"/>
          <p:cNvSpPr/>
          <p:nvPr/>
        </p:nvSpPr>
        <p:spPr>
          <a:xfrm>
            <a:off x="6477000" y="4495800"/>
            <a:ext cx="16764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pid</a:t>
            </a:r>
            <a:endParaRPr lang="en-US" dirty="0"/>
          </a:p>
        </p:txBody>
      </p:sp>
      <p:sp>
        <p:nvSpPr>
          <p:cNvPr id="8" name="Oval 7"/>
          <p:cNvSpPr/>
          <p:nvPr/>
        </p:nvSpPr>
        <p:spPr>
          <a:xfrm>
            <a:off x="7010400" y="5715000"/>
            <a:ext cx="17526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items</a:t>
            </a:r>
            <a:endParaRPr lang="en-US" dirty="0"/>
          </a:p>
        </p:txBody>
      </p:sp>
      <p:cxnSp>
        <p:nvCxnSpPr>
          <p:cNvPr id="13" name="Straight Connector 12"/>
          <p:cNvCxnSpPr/>
          <p:nvPr/>
        </p:nvCxnSpPr>
        <p:spPr>
          <a:xfrm>
            <a:off x="1676400" y="4876800"/>
            <a:ext cx="1524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4"/>
            <a:endCxn id="4" idx="0"/>
          </p:cNvCxnSpPr>
          <p:nvPr/>
        </p:nvCxnSpPr>
        <p:spPr>
          <a:xfrm rot="5400000">
            <a:off x="4248150" y="5200650"/>
            <a:ext cx="6858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4" idx="3"/>
          </p:cNvCxnSpPr>
          <p:nvPr/>
        </p:nvCxnSpPr>
        <p:spPr>
          <a:xfrm rot="10800000" flipV="1">
            <a:off x="5943600" y="4953000"/>
            <a:ext cx="1219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2"/>
          </p:cNvCxnSpPr>
          <p:nvPr/>
        </p:nvCxnSpPr>
        <p:spPr>
          <a:xfrm rot="10800000" flipV="1">
            <a:off x="5943600" y="5905500"/>
            <a:ext cx="10668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286000" y="3962400"/>
            <a:ext cx="1905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refno</a:t>
            </a:r>
            <a:endParaRPr lang="en-US" dirty="0"/>
          </a:p>
        </p:txBody>
      </p:sp>
      <p:cxnSp>
        <p:nvCxnSpPr>
          <p:cNvPr id="18" name="Straight Connector 17"/>
          <p:cNvCxnSpPr>
            <a:stCxn id="14" idx="4"/>
          </p:cNvCxnSpPr>
          <p:nvPr/>
        </p:nvCxnSpPr>
        <p:spPr>
          <a:xfrm rot="16200000" flipH="1">
            <a:off x="2800350" y="4781550"/>
            <a:ext cx="1219200" cy="3429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BILL DETAILS:</a:t>
            </a:r>
          </a:p>
          <a:p>
            <a:pPr>
              <a:buNone/>
            </a:pPr>
            <a:r>
              <a:rPr lang="en-US" dirty="0" smtClean="0"/>
              <a:t>      </a:t>
            </a:r>
          </a:p>
          <a:p>
            <a:pPr>
              <a:buNone/>
            </a:pPr>
            <a:r>
              <a:rPr lang="en-US" dirty="0" smtClean="0"/>
              <a:t>           </a:t>
            </a:r>
            <a:r>
              <a:rPr lang="en-US" dirty="0" smtClean="0"/>
              <a:t>bill(</a:t>
            </a:r>
            <a:r>
              <a:rPr lang="en-US" u="sng" dirty="0" err="1" smtClean="0"/>
              <a:t>billno</a:t>
            </a:r>
            <a:r>
              <a:rPr lang="en-US" dirty="0" err="1" smtClean="0"/>
              <a:t>,ref,totalcost,cuid</a:t>
            </a:r>
            <a:r>
              <a:rPr lang="en-US" dirty="0" smtClean="0"/>
              <a:t>)</a:t>
            </a:r>
            <a:endParaRPr lang="en-US" dirty="0" smtClean="0"/>
          </a:p>
          <a:p>
            <a:pPr>
              <a:buNone/>
            </a:pPr>
            <a:endParaRPr lang="en-US" dirty="0"/>
          </a:p>
        </p:txBody>
      </p:sp>
      <p:sp>
        <p:nvSpPr>
          <p:cNvPr id="4" name="Rectangle 3"/>
          <p:cNvSpPr/>
          <p:nvPr/>
        </p:nvSpPr>
        <p:spPr>
          <a:xfrm>
            <a:off x="3200400" y="5562600"/>
            <a:ext cx="2743200" cy="4572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a:t>
            </a:r>
            <a:endParaRPr lang="en-US" dirty="0"/>
          </a:p>
        </p:txBody>
      </p:sp>
      <p:sp>
        <p:nvSpPr>
          <p:cNvPr id="5" name="Oval 4"/>
          <p:cNvSpPr/>
          <p:nvPr/>
        </p:nvSpPr>
        <p:spPr>
          <a:xfrm>
            <a:off x="914400" y="4495800"/>
            <a:ext cx="1905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u="sng" dirty="0" smtClean="0"/>
              <a:t>billno</a:t>
            </a:r>
            <a:endParaRPr lang="en-US" u="sng" dirty="0"/>
          </a:p>
        </p:txBody>
      </p:sp>
      <p:sp>
        <p:nvSpPr>
          <p:cNvPr id="6" name="Oval 5"/>
          <p:cNvSpPr/>
          <p:nvPr/>
        </p:nvSpPr>
        <p:spPr>
          <a:xfrm>
            <a:off x="3581400" y="4495800"/>
            <a:ext cx="19050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totalcost</a:t>
            </a:r>
            <a:endParaRPr lang="en-US" dirty="0"/>
          </a:p>
        </p:txBody>
      </p:sp>
      <p:sp>
        <p:nvSpPr>
          <p:cNvPr id="7" name="Oval 6"/>
          <p:cNvSpPr/>
          <p:nvPr/>
        </p:nvSpPr>
        <p:spPr>
          <a:xfrm>
            <a:off x="6477000" y="4572000"/>
            <a:ext cx="16764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ref</a:t>
            </a:r>
            <a:endParaRPr lang="en-US" dirty="0"/>
          </a:p>
        </p:txBody>
      </p:sp>
      <p:cxnSp>
        <p:nvCxnSpPr>
          <p:cNvPr id="13" name="Straight Connector 12"/>
          <p:cNvCxnSpPr/>
          <p:nvPr/>
        </p:nvCxnSpPr>
        <p:spPr>
          <a:xfrm>
            <a:off x="1676400" y="4876800"/>
            <a:ext cx="15240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4"/>
            <a:endCxn id="4" idx="0"/>
          </p:cNvCxnSpPr>
          <p:nvPr/>
        </p:nvCxnSpPr>
        <p:spPr>
          <a:xfrm rot="16200000" flipH="1">
            <a:off x="4210050" y="5200650"/>
            <a:ext cx="6858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4" idx="3"/>
          </p:cNvCxnSpPr>
          <p:nvPr/>
        </p:nvCxnSpPr>
        <p:spPr>
          <a:xfrm rot="10800000" flipV="1">
            <a:off x="5943600" y="4953000"/>
            <a:ext cx="1219200" cy="8382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410200" y="3962400"/>
            <a:ext cx="1676400" cy="381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cuid</a:t>
            </a:r>
            <a:endParaRPr lang="en-US" dirty="0"/>
          </a:p>
        </p:txBody>
      </p:sp>
      <p:cxnSp>
        <p:nvCxnSpPr>
          <p:cNvPr id="14" name="Straight Connector 13"/>
          <p:cNvCxnSpPr>
            <a:stCxn id="11" idx="4"/>
          </p:cNvCxnSpPr>
          <p:nvPr/>
        </p:nvCxnSpPr>
        <p:spPr>
          <a:xfrm rot="5400000">
            <a:off x="5219700" y="4533900"/>
            <a:ext cx="1219200" cy="838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normalization</a:t>
            </a:r>
            <a:endParaRPr lang="en-US" dirty="0"/>
          </a:p>
        </p:txBody>
      </p:sp>
      <p:sp>
        <p:nvSpPr>
          <p:cNvPr id="3" name="Content Placeholder 2"/>
          <p:cNvSpPr>
            <a:spLocks noGrp="1"/>
          </p:cNvSpPr>
          <p:nvPr>
            <p:ph idx="1"/>
          </p:nvPr>
        </p:nvSpPr>
        <p:spPr/>
        <p:txBody>
          <a:bodyPr/>
          <a:lstStyle/>
          <a:p>
            <a:pPr>
              <a:buSzPct val="70000"/>
            </a:pPr>
            <a:r>
              <a:rPr lang="en-US" sz="2400" dirty="0" smtClean="0">
                <a:latin typeface="Times New Roman" pitchFamily="18" charset="0"/>
              </a:rPr>
              <a:t>The primary goal of it is focusing on time dependent properties and to remove redundant information.  </a:t>
            </a:r>
          </a:p>
          <a:p>
            <a:pPr>
              <a:buSzPct val="70000"/>
              <a:buFont typeface="Wingdings" pitchFamily="2" charset="2"/>
              <a:buNone/>
            </a:pPr>
            <a:r>
              <a:rPr lang="en-US" sz="2400" dirty="0" smtClean="0">
                <a:latin typeface="Times New Roman" pitchFamily="18" charset="0"/>
              </a:rPr>
              <a:t>        Different types are:</a:t>
            </a:r>
          </a:p>
          <a:p>
            <a:pPr lvl="4">
              <a:buSzPct val="70000"/>
            </a:pPr>
            <a:r>
              <a:rPr lang="en-US" sz="2400" dirty="0" smtClean="0">
                <a:latin typeface="Times New Roman" pitchFamily="18" charset="0"/>
              </a:rPr>
              <a:t>1NF</a:t>
            </a:r>
          </a:p>
          <a:p>
            <a:pPr lvl="4">
              <a:buSzPct val="70000"/>
            </a:pPr>
            <a:r>
              <a:rPr lang="en-US" sz="2400" dirty="0" smtClean="0">
                <a:latin typeface="Times New Roman" pitchFamily="18" charset="0"/>
              </a:rPr>
              <a:t> 2NF</a:t>
            </a:r>
          </a:p>
          <a:p>
            <a:pPr lvl="4">
              <a:buSzPct val="70000"/>
            </a:pPr>
            <a:r>
              <a:rPr lang="en-US" sz="2400" dirty="0" smtClean="0">
                <a:latin typeface="Times New Roman" pitchFamily="18" charset="0"/>
              </a:rPr>
              <a:t> 3NF   </a:t>
            </a:r>
          </a:p>
          <a:p>
            <a:pPr lvl="4">
              <a:buSzPct val="70000"/>
              <a:buNone/>
            </a:pPr>
            <a:endParaRPr lang="en-US" sz="2400" dirty="0" smtClean="0">
              <a:latin typeface="Times New Roman" pitchFamily="18" charset="0"/>
            </a:endParaRPr>
          </a:p>
          <a:p>
            <a:pPr lvl="4">
              <a:buSzPct val="70000"/>
              <a:buFont typeface="Wingdings" pitchFamily="2" charset="2"/>
              <a:buNone/>
            </a:pPr>
            <a:endParaRPr lang="en-IN" sz="2400" dirty="0" smtClean="0">
              <a:latin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600200"/>
            <a:ext cx="7772400" cy="4001095"/>
          </a:xfrm>
          <a:prstGeom prst="rect">
            <a:avLst/>
          </a:prstGeom>
        </p:spPr>
        <p:txBody>
          <a:bodyPr wrap="square">
            <a:spAutoFit/>
          </a:bodyPr>
          <a:lstStyle/>
          <a:p>
            <a:r>
              <a:rPr lang="en-US" sz="2800" dirty="0" smtClean="0">
                <a:latin typeface="Times New Roman" pitchFamily="18" charset="0"/>
              </a:rPr>
              <a:t>For ADMINISTRATOR table FD’s are:</a:t>
            </a:r>
          </a:p>
          <a:p>
            <a:r>
              <a:rPr lang="en-IN" sz="3200" dirty="0" smtClean="0"/>
              <a:t>                                                                                                                     </a:t>
            </a:r>
          </a:p>
          <a:p>
            <a:endParaRPr lang="en-IN" dirty="0"/>
          </a:p>
          <a:p>
            <a:r>
              <a:rPr lang="en-IN" dirty="0" smtClean="0"/>
              <a:t>                           </a:t>
            </a:r>
            <a:r>
              <a:rPr lang="en-IN" sz="2400" dirty="0" smtClean="0"/>
              <a:t>Login(</a:t>
            </a:r>
            <a:r>
              <a:rPr lang="en-IN" sz="2400" u="sng" dirty="0" err="1" smtClean="0"/>
              <a:t>userid</a:t>
            </a:r>
            <a:r>
              <a:rPr lang="en-IN" dirty="0" smtClean="0"/>
              <a:t> </a:t>
            </a:r>
            <a:r>
              <a:rPr lang="en-IN" dirty="0" smtClean="0"/>
              <a:t>, </a:t>
            </a:r>
            <a:r>
              <a:rPr lang="en-IN" sz="2400" dirty="0" err="1" smtClean="0"/>
              <a:t>password,adminid</a:t>
            </a:r>
            <a:r>
              <a:rPr lang="en-IN" dirty="0" smtClean="0"/>
              <a:t>)</a:t>
            </a:r>
            <a:endParaRPr lang="en-IN" dirty="0" smtClean="0"/>
          </a:p>
          <a:p>
            <a:endParaRPr lang="en-IN" dirty="0"/>
          </a:p>
          <a:p>
            <a:endParaRPr lang="en-IN" dirty="0" smtClean="0"/>
          </a:p>
          <a:p>
            <a:r>
              <a:rPr lang="en-IN" dirty="0"/>
              <a:t> </a:t>
            </a:r>
            <a:r>
              <a:rPr lang="en-IN" dirty="0" smtClean="0"/>
              <a:t>                               </a:t>
            </a:r>
            <a:r>
              <a:rPr lang="en-IN" sz="2000" dirty="0" err="1" smtClean="0"/>
              <a:t>userid</a:t>
            </a:r>
            <a:r>
              <a:rPr lang="en-IN" sz="2000" dirty="0" smtClean="0"/>
              <a:t>                 </a:t>
            </a:r>
            <a:r>
              <a:rPr lang="en-IN" sz="2000" dirty="0" smtClean="0">
                <a:sym typeface="Wingdings" pitchFamily="2" charset="2"/>
              </a:rPr>
              <a:t>   </a:t>
            </a:r>
            <a:r>
              <a:rPr lang="en-IN" sz="2000" dirty="0" smtClean="0">
                <a:sym typeface="Wingdings" pitchFamily="2" charset="2"/>
              </a:rPr>
              <a:t>password</a:t>
            </a:r>
            <a:r>
              <a:rPr lang="en-IN" sz="2000" dirty="0" smtClean="0"/>
              <a:t>                                                                                    </a:t>
            </a:r>
          </a:p>
          <a:p>
            <a:r>
              <a:rPr lang="en-IN" sz="2400" dirty="0" smtClean="0">
                <a:latin typeface="Times New Roman" pitchFamily="18" charset="0"/>
              </a:rPr>
              <a:t>		</a:t>
            </a:r>
            <a:r>
              <a:rPr lang="en-IN" sz="2000" dirty="0" err="1" smtClean="0"/>
              <a:t>userid</a:t>
            </a:r>
            <a:r>
              <a:rPr lang="en-IN" sz="2000" dirty="0" smtClean="0"/>
              <a:t>                 </a:t>
            </a:r>
            <a:r>
              <a:rPr lang="en-IN" sz="2000" dirty="0" smtClean="0">
                <a:sym typeface="Wingdings" pitchFamily="2" charset="2"/>
              </a:rPr>
              <a:t>   </a:t>
            </a:r>
            <a:r>
              <a:rPr lang="en-IN" sz="2000" dirty="0" err="1" smtClean="0">
                <a:sym typeface="Wingdings" pitchFamily="2" charset="2"/>
              </a:rPr>
              <a:t>adminid</a:t>
            </a:r>
            <a:endParaRPr lang="en-IN" sz="2000" dirty="0">
              <a:latin typeface="Times New Roman" pitchFamily="18" charset="0"/>
            </a:endParaRPr>
          </a:p>
          <a:p>
            <a:endParaRPr lang="en-IN" sz="2400" dirty="0" smtClean="0">
              <a:latin typeface="Times New Roman" pitchFamily="18" charset="0"/>
            </a:endParaRPr>
          </a:p>
          <a:p>
            <a:pPr>
              <a:buFont typeface="Wingdings" pitchFamily="2" charset="2"/>
              <a:buNone/>
            </a:pPr>
            <a:endParaRPr lang="en-US" sz="2400" dirty="0" smtClean="0">
              <a:latin typeface="Times New Roman" pitchFamily="18" charset="0"/>
            </a:endParaRPr>
          </a:p>
          <a:p>
            <a:pPr>
              <a:buFont typeface="Wingdings" pitchFamily="2" charset="2"/>
              <a:buNone/>
            </a:pPr>
            <a:endParaRPr lang="en-US" sz="2400" dirty="0">
              <a:latin typeface="Times New Roman" pitchFamily="18" charset="0"/>
            </a:endParaRPr>
          </a:p>
        </p:txBody>
      </p:sp>
      <p:sp>
        <p:nvSpPr>
          <p:cNvPr id="3" name="Line 5"/>
          <p:cNvSpPr>
            <a:spLocks noChangeShapeType="1"/>
          </p:cNvSpPr>
          <p:nvPr/>
        </p:nvSpPr>
        <p:spPr bwMode="auto">
          <a:xfrm flipV="1">
            <a:off x="3429000" y="39624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
        <p:nvSpPr>
          <p:cNvPr id="4" name="Line 5"/>
          <p:cNvSpPr>
            <a:spLocks noChangeShapeType="1"/>
          </p:cNvSpPr>
          <p:nvPr/>
        </p:nvSpPr>
        <p:spPr bwMode="auto">
          <a:xfrm flipV="1">
            <a:off x="3429000" y="42672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1524000"/>
            <a:ext cx="6781800" cy="5447645"/>
          </a:xfrm>
          <a:prstGeom prst="rect">
            <a:avLst/>
          </a:prstGeom>
        </p:spPr>
        <p:txBody>
          <a:bodyPr wrap="square">
            <a:spAutoFit/>
          </a:bodyPr>
          <a:lstStyle/>
          <a:p>
            <a:r>
              <a:rPr lang="en-US" dirty="0" smtClean="0">
                <a:latin typeface="Times New Roman" pitchFamily="18" charset="0"/>
              </a:rPr>
              <a:t> </a:t>
            </a:r>
            <a:r>
              <a:rPr lang="en-US" sz="2000" dirty="0" smtClean="0">
                <a:latin typeface="Times New Roman" pitchFamily="18" charset="0"/>
              </a:rPr>
              <a:t> </a:t>
            </a:r>
            <a:r>
              <a:rPr lang="en-US" sz="2800" dirty="0" smtClean="0">
                <a:latin typeface="Times New Roman" pitchFamily="18" charset="0"/>
              </a:rPr>
              <a:t>For CATEGORY table FD’s are:</a:t>
            </a:r>
          </a:p>
          <a:p>
            <a:r>
              <a:rPr lang="en-IN" sz="3200" dirty="0" smtClean="0"/>
              <a:t>                                                                                                                   </a:t>
            </a:r>
          </a:p>
          <a:p>
            <a:r>
              <a:rPr lang="en-IN" sz="3200" dirty="0"/>
              <a:t> </a:t>
            </a:r>
            <a:r>
              <a:rPr lang="en-IN" sz="3200" dirty="0" smtClean="0"/>
              <a:t>         </a:t>
            </a:r>
            <a:r>
              <a:rPr lang="en-IN" sz="2400" dirty="0" smtClean="0"/>
              <a:t>Category(</a:t>
            </a:r>
            <a:r>
              <a:rPr lang="en-IN" sz="2400" u="sng" dirty="0" smtClean="0"/>
              <a:t>cid</a:t>
            </a:r>
            <a:r>
              <a:rPr lang="en-IN" sz="2000" dirty="0" smtClean="0"/>
              <a:t> , </a:t>
            </a:r>
            <a:r>
              <a:rPr lang="en-IN" sz="2000" dirty="0" err="1" smtClean="0"/>
              <a:t>c</a:t>
            </a:r>
            <a:r>
              <a:rPr lang="en-IN" sz="2400" dirty="0" err="1" smtClean="0"/>
              <a:t>name,userid</a:t>
            </a:r>
            <a:r>
              <a:rPr lang="en-IN" sz="2000" dirty="0" smtClean="0"/>
              <a:t>)</a:t>
            </a:r>
            <a:endParaRPr lang="en-IN" sz="2000" dirty="0" smtClean="0"/>
          </a:p>
          <a:p>
            <a:endParaRPr lang="en-IN" sz="2000" dirty="0"/>
          </a:p>
          <a:p>
            <a:endParaRPr lang="en-IN" sz="2000" dirty="0" smtClean="0"/>
          </a:p>
          <a:p>
            <a:r>
              <a:rPr lang="en-IN" sz="2000" dirty="0"/>
              <a:t> </a:t>
            </a:r>
            <a:r>
              <a:rPr lang="en-IN" sz="2000" dirty="0" smtClean="0"/>
              <a:t>                        cid                    </a:t>
            </a:r>
            <a:r>
              <a:rPr lang="en-IN" sz="2000" dirty="0" err="1" smtClean="0"/>
              <a:t>cname</a:t>
            </a:r>
            <a:endParaRPr lang="en-IN" sz="2000" dirty="0" smtClean="0"/>
          </a:p>
          <a:p>
            <a:r>
              <a:rPr lang="en-IN" sz="2000" dirty="0" smtClean="0"/>
              <a:t>	</a:t>
            </a:r>
            <a:r>
              <a:rPr lang="en-IN" sz="2000" dirty="0" smtClean="0"/>
              <a:t>           cid	       </a:t>
            </a:r>
            <a:r>
              <a:rPr lang="en-IN" sz="2000" dirty="0" err="1" smtClean="0"/>
              <a:t>userid</a:t>
            </a:r>
            <a:endParaRPr lang="en-IN" sz="2000" dirty="0" smtClean="0"/>
          </a:p>
          <a:p>
            <a:endParaRPr lang="en-IN" sz="2000" dirty="0" smtClean="0"/>
          </a:p>
          <a:p>
            <a:endParaRPr lang="en-IN" sz="2000" dirty="0" smtClean="0"/>
          </a:p>
          <a:p>
            <a:r>
              <a:rPr lang="en-IN" sz="2000" dirty="0" smtClean="0"/>
              <a:t>                                                </a:t>
            </a:r>
            <a:r>
              <a:rPr lang="en-IN" sz="2000" dirty="0" smtClean="0">
                <a:sym typeface="Wingdings" pitchFamily="2" charset="2"/>
              </a:rPr>
              <a:t>   </a:t>
            </a:r>
            <a:r>
              <a:rPr lang="en-IN" sz="2000" dirty="0" smtClean="0"/>
              <a:t>                                                                                    </a:t>
            </a:r>
          </a:p>
          <a:p>
            <a:endParaRPr lang="en-IN" sz="2400" dirty="0" smtClean="0">
              <a:latin typeface="Times New Roman" pitchFamily="18" charset="0"/>
            </a:endParaRPr>
          </a:p>
          <a:p>
            <a:endParaRPr lang="en-IN" sz="2400" dirty="0" smtClean="0">
              <a:latin typeface="Times New Roman" pitchFamily="18" charset="0"/>
            </a:endParaRPr>
          </a:p>
          <a:p>
            <a:pPr>
              <a:buFont typeface="Wingdings" pitchFamily="2" charset="2"/>
              <a:buNone/>
            </a:pPr>
            <a:endParaRPr lang="en-US" sz="2400" dirty="0" smtClean="0">
              <a:latin typeface="Times New Roman" pitchFamily="18" charset="0"/>
            </a:endParaRPr>
          </a:p>
          <a:p>
            <a:pPr>
              <a:buFont typeface="Wingdings" pitchFamily="2" charset="2"/>
              <a:buNone/>
            </a:pPr>
            <a:endParaRPr lang="en-US" sz="2400" dirty="0" smtClean="0">
              <a:latin typeface="Times New Roman" pitchFamily="18" charset="0"/>
            </a:endParaRPr>
          </a:p>
          <a:p>
            <a:endParaRPr lang="en-IN" sz="2000" dirty="0">
              <a:latin typeface="Times New Roman" pitchFamily="18" charset="0"/>
            </a:endParaRPr>
          </a:p>
        </p:txBody>
      </p:sp>
      <p:sp>
        <p:nvSpPr>
          <p:cNvPr id="3" name="Line 5"/>
          <p:cNvSpPr>
            <a:spLocks noChangeShapeType="1"/>
          </p:cNvSpPr>
          <p:nvPr/>
        </p:nvSpPr>
        <p:spPr bwMode="auto">
          <a:xfrm flipV="1">
            <a:off x="3505200" y="38100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
        <p:nvSpPr>
          <p:cNvPr id="4" name="Line 5"/>
          <p:cNvSpPr>
            <a:spLocks noChangeShapeType="1"/>
          </p:cNvSpPr>
          <p:nvPr/>
        </p:nvSpPr>
        <p:spPr bwMode="auto">
          <a:xfrm flipV="1">
            <a:off x="3505200" y="40386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1600200"/>
            <a:ext cx="6400800" cy="5078313"/>
          </a:xfrm>
          <a:prstGeom prst="rect">
            <a:avLst/>
          </a:prstGeom>
        </p:spPr>
        <p:txBody>
          <a:bodyPr wrap="square">
            <a:spAutoFit/>
          </a:bodyPr>
          <a:lstStyle/>
          <a:p>
            <a:r>
              <a:rPr lang="en-US" sz="2400" dirty="0" smtClean="0">
                <a:latin typeface="Times New Roman" pitchFamily="18" charset="0"/>
              </a:rPr>
              <a:t>For PRODUCT table FD’s are:</a:t>
            </a:r>
          </a:p>
          <a:p>
            <a:r>
              <a:rPr lang="en-IN" sz="2800" dirty="0" smtClean="0"/>
              <a:t>                                                                                                                     </a:t>
            </a:r>
          </a:p>
          <a:p>
            <a:endParaRPr lang="en-IN" dirty="0" smtClean="0"/>
          </a:p>
          <a:p>
            <a:r>
              <a:rPr lang="en-IN" dirty="0" smtClean="0"/>
              <a:t>                       </a:t>
            </a:r>
            <a:r>
              <a:rPr lang="en-IN" sz="2000" dirty="0" smtClean="0"/>
              <a:t>Product(</a:t>
            </a:r>
            <a:r>
              <a:rPr lang="en-IN" sz="2000" dirty="0" err="1" smtClean="0"/>
              <a:t>pid</a:t>
            </a:r>
            <a:r>
              <a:rPr lang="en-IN" sz="2000" dirty="0"/>
              <a:t> </a:t>
            </a:r>
            <a:r>
              <a:rPr lang="en-IN" sz="2000" dirty="0" smtClean="0"/>
              <a:t>, cid , pname</a:t>
            </a:r>
            <a:r>
              <a:rPr lang="en-IN" dirty="0" smtClean="0"/>
              <a:t>)</a:t>
            </a:r>
          </a:p>
          <a:p>
            <a:endParaRPr lang="en-IN" dirty="0" smtClean="0"/>
          </a:p>
          <a:p>
            <a:endParaRPr lang="en-IN" dirty="0" smtClean="0"/>
          </a:p>
          <a:p>
            <a:r>
              <a:rPr lang="en-IN" dirty="0" smtClean="0"/>
              <a:t>                    pid                       cid</a:t>
            </a:r>
          </a:p>
          <a:p>
            <a:endParaRPr lang="en-IN" dirty="0"/>
          </a:p>
          <a:p>
            <a:r>
              <a:rPr lang="en-IN" dirty="0" smtClean="0"/>
              <a:t>                    pid                       pname</a:t>
            </a:r>
          </a:p>
          <a:p>
            <a:r>
              <a:rPr lang="en-IN" dirty="0" smtClean="0"/>
              <a:t>        </a:t>
            </a:r>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                                                                                               </a:t>
            </a:r>
          </a:p>
        </p:txBody>
      </p:sp>
      <p:sp>
        <p:nvSpPr>
          <p:cNvPr id="3" name="Line 5"/>
          <p:cNvSpPr>
            <a:spLocks noChangeShapeType="1"/>
          </p:cNvSpPr>
          <p:nvPr/>
        </p:nvSpPr>
        <p:spPr bwMode="auto">
          <a:xfrm flipV="1">
            <a:off x="3048000" y="37338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
        <p:nvSpPr>
          <p:cNvPr id="4" name="Line 5"/>
          <p:cNvSpPr>
            <a:spLocks noChangeShapeType="1"/>
          </p:cNvSpPr>
          <p:nvPr/>
        </p:nvSpPr>
        <p:spPr bwMode="auto">
          <a:xfrm flipV="1">
            <a:off x="3048000" y="42672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457200"/>
            <a:ext cx="6705600" cy="7540526"/>
          </a:xfrm>
          <a:prstGeom prst="rect">
            <a:avLst/>
          </a:prstGeom>
        </p:spPr>
        <p:txBody>
          <a:bodyPr wrap="square">
            <a:spAutoFit/>
          </a:bodyPr>
          <a:lstStyle/>
          <a:p>
            <a:r>
              <a:rPr lang="en-US" sz="2400" dirty="0" smtClean="0">
                <a:latin typeface="Times New Roman" pitchFamily="18" charset="0"/>
              </a:rPr>
              <a:t>For PRODUCT TYPE table FD’s are:</a:t>
            </a:r>
          </a:p>
          <a:p>
            <a:r>
              <a:rPr lang="en-IN" sz="2800" dirty="0" smtClean="0"/>
              <a:t>                                                                                                                     </a:t>
            </a:r>
          </a:p>
          <a:p>
            <a:endParaRPr lang="en-IN" dirty="0" smtClean="0"/>
          </a:p>
          <a:p>
            <a:r>
              <a:rPr lang="en-IN" dirty="0" smtClean="0"/>
              <a:t>                    </a:t>
            </a:r>
            <a:r>
              <a:rPr lang="en-IN" sz="2000" dirty="0" err="1" smtClean="0"/>
              <a:t>Producttype</a:t>
            </a:r>
            <a:r>
              <a:rPr lang="en-IN" sz="2000" dirty="0" smtClean="0"/>
              <a:t>(</a:t>
            </a:r>
            <a:r>
              <a:rPr lang="en-IN" sz="2000" u="sng" dirty="0" err="1" smtClean="0"/>
              <a:t>companyid</a:t>
            </a:r>
            <a:r>
              <a:rPr lang="en-IN" dirty="0" err="1" smtClean="0"/>
              <a:t>,companyname,</a:t>
            </a:r>
            <a:r>
              <a:rPr lang="en-IN" sz="2000" dirty="0" err="1" smtClean="0"/>
              <a:t>cost,avail,pid</a:t>
            </a:r>
            <a:r>
              <a:rPr lang="en-IN" dirty="0" smtClean="0"/>
              <a:t>)</a:t>
            </a:r>
          </a:p>
          <a:p>
            <a:endParaRPr lang="en-IN" dirty="0"/>
          </a:p>
          <a:p>
            <a:endParaRPr lang="en-IN" dirty="0" smtClean="0"/>
          </a:p>
          <a:p>
            <a:r>
              <a:rPr lang="en-IN" dirty="0" smtClean="0"/>
              <a:t>                  companyid                     avail</a:t>
            </a:r>
          </a:p>
          <a:p>
            <a:r>
              <a:rPr lang="en-IN" dirty="0"/>
              <a:t> </a:t>
            </a:r>
            <a:r>
              <a:rPr lang="en-IN" dirty="0" smtClean="0"/>
              <a:t>                  </a:t>
            </a:r>
          </a:p>
          <a:p>
            <a:r>
              <a:rPr lang="en-IN" dirty="0" smtClean="0"/>
              <a:t>                  </a:t>
            </a:r>
            <a:r>
              <a:rPr lang="en-IN" dirty="0" err="1" smtClean="0"/>
              <a:t>companyid</a:t>
            </a:r>
            <a:r>
              <a:rPr lang="en-IN" dirty="0" smtClean="0"/>
              <a:t>                     </a:t>
            </a:r>
            <a:r>
              <a:rPr lang="en-IN" dirty="0" err="1" smtClean="0"/>
              <a:t>companyname</a:t>
            </a:r>
            <a:endParaRPr lang="en-IN" dirty="0" smtClean="0"/>
          </a:p>
          <a:p>
            <a:endParaRPr lang="en-IN" dirty="0" smtClean="0"/>
          </a:p>
          <a:p>
            <a:r>
              <a:rPr lang="en-IN" dirty="0"/>
              <a:t> </a:t>
            </a:r>
            <a:r>
              <a:rPr lang="en-IN" dirty="0" smtClean="0"/>
              <a:t>             </a:t>
            </a:r>
            <a:r>
              <a:rPr lang="en-IN" dirty="0" smtClean="0"/>
              <a:t>     </a:t>
            </a:r>
            <a:r>
              <a:rPr lang="en-IN" dirty="0" smtClean="0"/>
              <a:t>companyid                       pid</a:t>
            </a:r>
          </a:p>
          <a:p>
            <a:endParaRPr lang="en-IN" dirty="0"/>
          </a:p>
          <a:p>
            <a:r>
              <a:rPr lang="en-IN" dirty="0" smtClean="0"/>
              <a:t>                   </a:t>
            </a:r>
            <a:r>
              <a:rPr lang="en-IN" dirty="0" err="1" smtClean="0"/>
              <a:t>companyid</a:t>
            </a:r>
            <a:r>
              <a:rPr lang="en-IN" dirty="0" smtClean="0"/>
              <a:t>     	             cost	</a:t>
            </a:r>
            <a:endParaRPr lang="en-IN" dirty="0" smtClean="0"/>
          </a:p>
          <a:p>
            <a:endParaRPr lang="en-IN" dirty="0" smtClean="0"/>
          </a:p>
          <a:p>
            <a:endParaRPr lang="en-IN" dirty="0" smtClean="0"/>
          </a:p>
          <a:p>
            <a:r>
              <a:rPr lang="en-IN" dirty="0" smtClean="0"/>
              <a:t>                                                                                                                  </a:t>
            </a:r>
          </a:p>
          <a:p>
            <a:endParaRPr lang="en-IN" sz="2000" dirty="0" smtClean="0">
              <a:latin typeface="Times New Roman" pitchFamily="18" charset="0"/>
            </a:endParaRPr>
          </a:p>
          <a:p>
            <a:endParaRPr lang="en-IN" sz="2000" dirty="0">
              <a:latin typeface="Times New Roman" pitchFamily="18" charset="0"/>
            </a:endParaRPr>
          </a:p>
          <a:p>
            <a:endParaRPr lang="en-IN" sz="2000" dirty="0" smtClean="0">
              <a:latin typeface="Times New Roman" pitchFamily="18" charset="0"/>
            </a:endParaRPr>
          </a:p>
          <a:p>
            <a:endParaRPr lang="en-IN" sz="2000" dirty="0">
              <a:latin typeface="Times New Roman" pitchFamily="18" charset="0"/>
            </a:endParaRPr>
          </a:p>
          <a:p>
            <a:endParaRPr lang="en-IN" sz="2000" dirty="0" smtClean="0">
              <a:latin typeface="Times New Roman" pitchFamily="18" charset="0"/>
            </a:endParaRPr>
          </a:p>
          <a:p>
            <a:endParaRPr lang="en-IN" sz="2000" dirty="0" smtClean="0">
              <a:latin typeface="Times New Roman" pitchFamily="18" charset="0"/>
            </a:endParaRPr>
          </a:p>
          <a:p>
            <a:endParaRPr lang="en-IN" sz="2000" dirty="0">
              <a:latin typeface="Times New Roman" pitchFamily="18" charset="0"/>
            </a:endParaRPr>
          </a:p>
          <a:p>
            <a:endParaRPr lang="en-IN" sz="2000" dirty="0">
              <a:latin typeface="Times New Roman" pitchFamily="18" charset="0"/>
            </a:endParaRPr>
          </a:p>
        </p:txBody>
      </p:sp>
      <p:sp>
        <p:nvSpPr>
          <p:cNvPr id="3" name="Line 5"/>
          <p:cNvSpPr>
            <a:spLocks noChangeShapeType="1"/>
          </p:cNvSpPr>
          <p:nvPr/>
        </p:nvSpPr>
        <p:spPr bwMode="auto">
          <a:xfrm flipV="1">
            <a:off x="3733800" y="28194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
        <p:nvSpPr>
          <p:cNvPr id="4" name="Line 5"/>
          <p:cNvSpPr>
            <a:spLocks noChangeShapeType="1"/>
          </p:cNvSpPr>
          <p:nvPr/>
        </p:nvSpPr>
        <p:spPr bwMode="auto">
          <a:xfrm flipV="1">
            <a:off x="3733800" y="34290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
        <p:nvSpPr>
          <p:cNvPr id="6" name="Line 5"/>
          <p:cNvSpPr>
            <a:spLocks noChangeShapeType="1"/>
          </p:cNvSpPr>
          <p:nvPr/>
        </p:nvSpPr>
        <p:spPr bwMode="auto">
          <a:xfrm flipV="1">
            <a:off x="3733800" y="39624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
        <p:nvSpPr>
          <p:cNvPr id="7" name="Line 5"/>
          <p:cNvSpPr>
            <a:spLocks noChangeShapeType="1"/>
          </p:cNvSpPr>
          <p:nvPr/>
        </p:nvSpPr>
        <p:spPr bwMode="auto">
          <a:xfrm flipV="1">
            <a:off x="3810000" y="44958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7800" y="1524000"/>
            <a:ext cx="6096000" cy="4524315"/>
          </a:xfrm>
          <a:prstGeom prst="rect">
            <a:avLst/>
          </a:prstGeom>
        </p:spPr>
        <p:txBody>
          <a:bodyPr wrap="square">
            <a:spAutoFit/>
          </a:bodyPr>
          <a:lstStyle/>
          <a:p>
            <a:r>
              <a:rPr lang="en-US" sz="2400" dirty="0" smtClean="0">
                <a:latin typeface="Times New Roman" pitchFamily="18" charset="0"/>
              </a:rPr>
              <a:t>For PDETAILS table FD’s are:</a:t>
            </a:r>
          </a:p>
          <a:p>
            <a:r>
              <a:rPr lang="en-IN" sz="2800" dirty="0" smtClean="0"/>
              <a:t>                                                                                                                     </a:t>
            </a:r>
          </a:p>
          <a:p>
            <a:endParaRPr lang="en-IN" dirty="0" smtClean="0"/>
          </a:p>
          <a:p>
            <a:r>
              <a:rPr lang="en-IN" dirty="0" smtClean="0"/>
              <a:t>                       </a:t>
            </a:r>
            <a:r>
              <a:rPr lang="en-IN" sz="2000" dirty="0" err="1" smtClean="0"/>
              <a:t>Pdetails</a:t>
            </a:r>
            <a:r>
              <a:rPr lang="en-IN" sz="2000" dirty="0" smtClean="0"/>
              <a:t>(</a:t>
            </a:r>
            <a:r>
              <a:rPr lang="en-IN" sz="2000" u="sng" dirty="0" err="1" smtClean="0"/>
              <a:t>cuid</a:t>
            </a:r>
            <a:r>
              <a:rPr lang="en-IN" sz="2000" dirty="0" err="1" smtClean="0"/>
              <a:t>,refno,pid</a:t>
            </a:r>
            <a:r>
              <a:rPr lang="en-IN" sz="2000" dirty="0" smtClean="0"/>
              <a:t> </a:t>
            </a:r>
            <a:r>
              <a:rPr lang="en-IN" sz="2000" dirty="0" smtClean="0"/>
              <a:t>, items ,total</a:t>
            </a:r>
            <a:r>
              <a:rPr lang="en-IN" dirty="0" smtClean="0"/>
              <a:t>)</a:t>
            </a:r>
          </a:p>
          <a:p>
            <a:endParaRPr lang="en-IN" dirty="0" smtClean="0"/>
          </a:p>
          <a:p>
            <a:endParaRPr lang="en-IN" dirty="0" smtClean="0"/>
          </a:p>
          <a:p>
            <a:r>
              <a:rPr lang="en-IN" dirty="0" smtClean="0"/>
              <a:t>                </a:t>
            </a:r>
            <a:r>
              <a:rPr lang="en-IN" dirty="0" err="1" smtClean="0"/>
              <a:t>cuid</a:t>
            </a:r>
            <a:r>
              <a:rPr lang="en-IN" dirty="0" smtClean="0"/>
              <a:t>                        </a:t>
            </a:r>
            <a:r>
              <a:rPr lang="en-IN" dirty="0"/>
              <a:t>p</a:t>
            </a:r>
            <a:r>
              <a:rPr lang="en-IN" dirty="0" smtClean="0"/>
              <a:t>id</a:t>
            </a:r>
          </a:p>
          <a:p>
            <a:endParaRPr lang="en-IN" dirty="0" smtClean="0"/>
          </a:p>
          <a:p>
            <a:r>
              <a:rPr lang="en-IN" dirty="0" smtClean="0"/>
              <a:t>               </a:t>
            </a:r>
            <a:r>
              <a:rPr lang="en-IN" dirty="0" err="1" smtClean="0"/>
              <a:t>cuid</a:t>
            </a:r>
            <a:r>
              <a:rPr lang="en-IN" dirty="0" smtClean="0"/>
              <a:t>                         </a:t>
            </a:r>
            <a:r>
              <a:rPr lang="en-IN" dirty="0" smtClean="0"/>
              <a:t>items</a:t>
            </a:r>
          </a:p>
          <a:p>
            <a:r>
              <a:rPr lang="en-IN" dirty="0" smtClean="0"/>
              <a:t> </a:t>
            </a:r>
          </a:p>
          <a:p>
            <a:r>
              <a:rPr lang="en-IN" dirty="0"/>
              <a:t> </a:t>
            </a:r>
            <a:r>
              <a:rPr lang="en-IN" dirty="0" smtClean="0"/>
              <a:t>               </a:t>
            </a:r>
            <a:r>
              <a:rPr lang="en-IN" dirty="0" err="1" smtClean="0"/>
              <a:t>cuid</a:t>
            </a:r>
            <a:r>
              <a:rPr lang="en-IN" dirty="0" smtClean="0"/>
              <a:t> </a:t>
            </a:r>
            <a:r>
              <a:rPr lang="en-IN" dirty="0" smtClean="0"/>
              <a:t>                       </a:t>
            </a:r>
            <a:r>
              <a:rPr lang="en-IN" dirty="0" smtClean="0"/>
              <a:t>total</a:t>
            </a:r>
            <a:endParaRPr lang="en-IN" dirty="0"/>
          </a:p>
          <a:p>
            <a:endParaRPr lang="en-IN" dirty="0" smtClean="0"/>
          </a:p>
          <a:p>
            <a:r>
              <a:rPr lang="en-IN" dirty="0" smtClean="0"/>
              <a:t>	</a:t>
            </a:r>
            <a:r>
              <a:rPr lang="en-IN" dirty="0" err="1" smtClean="0"/>
              <a:t>cuid</a:t>
            </a:r>
            <a:r>
              <a:rPr lang="en-IN" dirty="0" smtClean="0"/>
              <a:t>  		</a:t>
            </a:r>
            <a:r>
              <a:rPr lang="en-IN" dirty="0" err="1" smtClean="0"/>
              <a:t>refno</a:t>
            </a:r>
            <a:r>
              <a:rPr lang="en-IN" dirty="0" smtClean="0"/>
              <a:t>	</a:t>
            </a:r>
            <a:endParaRPr lang="en-IN" dirty="0"/>
          </a:p>
          <a:p>
            <a:r>
              <a:rPr lang="en-IN" dirty="0" smtClean="0"/>
              <a:t>                    </a:t>
            </a:r>
          </a:p>
          <a:p>
            <a:r>
              <a:rPr lang="en-IN" dirty="0" smtClean="0"/>
              <a:t>        </a:t>
            </a:r>
            <a:endParaRPr lang="en-IN" dirty="0"/>
          </a:p>
        </p:txBody>
      </p:sp>
      <p:sp>
        <p:nvSpPr>
          <p:cNvPr id="3" name="Line 5"/>
          <p:cNvSpPr>
            <a:spLocks noChangeShapeType="1"/>
          </p:cNvSpPr>
          <p:nvPr/>
        </p:nvSpPr>
        <p:spPr bwMode="auto">
          <a:xfrm flipV="1">
            <a:off x="3124200" y="36576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
        <p:nvSpPr>
          <p:cNvPr id="4" name="Line 5"/>
          <p:cNvSpPr>
            <a:spLocks noChangeShapeType="1"/>
          </p:cNvSpPr>
          <p:nvPr/>
        </p:nvSpPr>
        <p:spPr bwMode="auto">
          <a:xfrm flipV="1">
            <a:off x="3200400" y="41910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
        <p:nvSpPr>
          <p:cNvPr id="5" name="Line 5"/>
          <p:cNvSpPr>
            <a:spLocks noChangeShapeType="1"/>
          </p:cNvSpPr>
          <p:nvPr/>
        </p:nvSpPr>
        <p:spPr bwMode="auto">
          <a:xfrm flipV="1">
            <a:off x="3200400" y="47244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
        <p:nvSpPr>
          <p:cNvPr id="6" name="Line 5"/>
          <p:cNvSpPr>
            <a:spLocks noChangeShapeType="1"/>
          </p:cNvSpPr>
          <p:nvPr/>
        </p:nvSpPr>
        <p:spPr bwMode="auto">
          <a:xfrm flipV="1">
            <a:off x="3200400" y="52578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828800"/>
            <a:ext cx="8229600" cy="4389120"/>
          </a:xfrm>
        </p:spPr>
        <p:txBody>
          <a:bodyPr/>
          <a:lstStyle/>
          <a:p>
            <a:pPr>
              <a:buNone/>
            </a:pPr>
            <a:r>
              <a:rPr lang="en-US" sz="2400" dirty="0" smtClean="0">
                <a:latin typeface="Times New Roman" pitchFamily="18" charset="0"/>
              </a:rPr>
              <a:t>                 For BILL table FD’s are:</a:t>
            </a:r>
          </a:p>
          <a:p>
            <a:pPr>
              <a:buNone/>
            </a:pPr>
            <a:endParaRPr lang="en-US" sz="2400" dirty="0" smtClean="0">
              <a:latin typeface="Times New Roman" pitchFamily="18" charset="0"/>
            </a:endParaRPr>
          </a:p>
          <a:p>
            <a:pPr>
              <a:buNone/>
            </a:pPr>
            <a:r>
              <a:rPr lang="en-US" sz="2400" dirty="0" smtClean="0">
                <a:latin typeface="Times New Roman" pitchFamily="18" charset="0"/>
              </a:rPr>
              <a:t>                          </a:t>
            </a:r>
            <a:r>
              <a:rPr lang="en-US" sz="2400" dirty="0" smtClean="0">
                <a:latin typeface="Times New Roman" pitchFamily="18" charset="0"/>
              </a:rPr>
              <a:t>bill(</a:t>
            </a:r>
            <a:r>
              <a:rPr lang="en-US" sz="2400" u="sng" dirty="0" err="1" smtClean="0">
                <a:latin typeface="Times New Roman" pitchFamily="18" charset="0"/>
              </a:rPr>
              <a:t>billno</a:t>
            </a:r>
            <a:r>
              <a:rPr lang="en-US" sz="2400" dirty="0" err="1" smtClean="0">
                <a:latin typeface="Times New Roman" pitchFamily="18" charset="0"/>
              </a:rPr>
              <a:t>,ref,totalcost,cuid</a:t>
            </a:r>
            <a:r>
              <a:rPr lang="en-US" sz="2400" dirty="0" smtClean="0">
                <a:latin typeface="Times New Roman" pitchFamily="18" charset="0"/>
              </a:rPr>
              <a:t>)</a:t>
            </a:r>
            <a:endParaRPr lang="en-US" sz="2400" dirty="0" smtClean="0">
              <a:latin typeface="Times New Roman" pitchFamily="18" charset="0"/>
            </a:endParaRPr>
          </a:p>
          <a:p>
            <a:pPr>
              <a:buNone/>
            </a:pPr>
            <a:endParaRPr lang="en-US" sz="2400" dirty="0" smtClean="0">
              <a:latin typeface="Times New Roman" pitchFamily="18" charset="0"/>
            </a:endParaRPr>
          </a:p>
          <a:p>
            <a:pPr>
              <a:buNone/>
            </a:pPr>
            <a:r>
              <a:rPr lang="en-US" sz="1800" dirty="0" smtClean="0">
                <a:latin typeface="Times New Roman" pitchFamily="18" charset="0"/>
              </a:rPr>
              <a:t>                                 billno                     </a:t>
            </a:r>
            <a:r>
              <a:rPr lang="en-US" sz="1800" dirty="0" smtClean="0">
                <a:latin typeface="Times New Roman" pitchFamily="18" charset="0"/>
              </a:rPr>
              <a:t>ref</a:t>
            </a:r>
            <a:endParaRPr lang="en-US" sz="1800" dirty="0" smtClean="0">
              <a:latin typeface="Times New Roman" pitchFamily="18" charset="0"/>
            </a:endParaRPr>
          </a:p>
          <a:p>
            <a:pPr>
              <a:buNone/>
            </a:pPr>
            <a:r>
              <a:rPr lang="en-US" sz="1800" dirty="0" smtClean="0">
                <a:latin typeface="Times New Roman" pitchFamily="18" charset="0"/>
              </a:rPr>
              <a:t>			  billno		</a:t>
            </a:r>
            <a:r>
              <a:rPr lang="en-US" sz="1800" dirty="0" smtClean="0">
                <a:latin typeface="Times New Roman" pitchFamily="18" charset="0"/>
              </a:rPr>
              <a:t>totalcost</a:t>
            </a:r>
          </a:p>
          <a:p>
            <a:pPr>
              <a:buNone/>
            </a:pPr>
            <a:r>
              <a:rPr lang="en-US" sz="1800" dirty="0" smtClean="0">
                <a:latin typeface="Times New Roman" pitchFamily="18" charset="0"/>
              </a:rPr>
              <a:t>			 billno		cuid </a:t>
            </a:r>
            <a:r>
              <a:rPr lang="en-US" sz="1800" dirty="0" smtClean="0">
                <a:latin typeface="Times New Roman" pitchFamily="18" charset="0"/>
              </a:rPr>
              <a:t>	</a:t>
            </a:r>
            <a:r>
              <a:rPr lang="en-US" sz="1800" dirty="0" smtClean="0">
                <a:latin typeface="Times New Roman" pitchFamily="18" charset="0"/>
              </a:rPr>
              <a:t>		</a:t>
            </a:r>
            <a:endParaRPr lang="en-US" sz="1800" dirty="0" smtClean="0">
              <a:latin typeface="Times New Roman" pitchFamily="18" charset="0"/>
            </a:endParaRPr>
          </a:p>
          <a:p>
            <a:pPr>
              <a:buNone/>
            </a:pPr>
            <a:r>
              <a:rPr lang="en-US" sz="1800" dirty="0" smtClean="0">
                <a:latin typeface="Times New Roman" pitchFamily="18" charset="0"/>
              </a:rPr>
              <a:t>	</a:t>
            </a:r>
            <a:r>
              <a:rPr lang="en-US" sz="1800" dirty="0" smtClean="0">
                <a:latin typeface="Times New Roman" pitchFamily="18" charset="0"/>
              </a:rPr>
              <a:t>			</a:t>
            </a:r>
            <a:r>
              <a:rPr lang="en-US" sz="2400" dirty="0" smtClean="0">
                <a:latin typeface="Times New Roman" pitchFamily="18" charset="0"/>
              </a:rPr>
              <a:t>				</a:t>
            </a:r>
          </a:p>
          <a:p>
            <a:pPr>
              <a:buNone/>
            </a:pPr>
            <a:r>
              <a:rPr lang="en-US" dirty="0" smtClean="0"/>
              <a:t> </a:t>
            </a:r>
            <a:endParaRPr lang="en-US" dirty="0"/>
          </a:p>
        </p:txBody>
      </p:sp>
      <p:sp>
        <p:nvSpPr>
          <p:cNvPr id="5" name="Line 5"/>
          <p:cNvSpPr>
            <a:spLocks noChangeShapeType="1"/>
          </p:cNvSpPr>
          <p:nvPr/>
        </p:nvSpPr>
        <p:spPr bwMode="auto">
          <a:xfrm flipV="1">
            <a:off x="3124200" y="38100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
        <p:nvSpPr>
          <p:cNvPr id="6" name="Line 5"/>
          <p:cNvSpPr>
            <a:spLocks noChangeShapeType="1"/>
          </p:cNvSpPr>
          <p:nvPr/>
        </p:nvSpPr>
        <p:spPr bwMode="auto">
          <a:xfrm flipV="1">
            <a:off x="3124200" y="41910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
        <p:nvSpPr>
          <p:cNvPr id="7" name="Line 5"/>
          <p:cNvSpPr>
            <a:spLocks noChangeShapeType="1"/>
          </p:cNvSpPr>
          <p:nvPr/>
        </p:nvSpPr>
        <p:spPr bwMode="auto">
          <a:xfrm flipV="1">
            <a:off x="3124200" y="4419600"/>
            <a:ext cx="914400" cy="0"/>
          </a:xfrm>
          <a:prstGeom prst="line">
            <a:avLst/>
          </a:prstGeom>
          <a:noFill/>
          <a:ln w="9525">
            <a:solidFill>
              <a:schemeClr val="tx1"/>
            </a:solidFill>
            <a:round/>
            <a:headEnd/>
            <a:tailEnd type="triangle" w="med" len="med"/>
          </a:ln>
          <a:effectLst/>
        </p:spPr>
        <p:txBody>
          <a:bodyPr wrap="square" lIns="90000" tIns="46800" rIns="90000" bIns="46800">
            <a:spAutoFit/>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               ABSTRACT</a:t>
            </a:r>
            <a:endParaRPr lang="en-US" dirty="0"/>
          </a:p>
        </p:txBody>
      </p:sp>
      <p:sp>
        <p:nvSpPr>
          <p:cNvPr id="3" name="Content Placeholder 2"/>
          <p:cNvSpPr>
            <a:spLocks noGrp="1"/>
          </p:cNvSpPr>
          <p:nvPr>
            <p:ph idx="1"/>
          </p:nvPr>
        </p:nvSpPr>
        <p:spPr/>
        <p:txBody>
          <a:bodyPr/>
          <a:lstStyle/>
          <a:p>
            <a:pPr>
              <a:buSzPct val="70000"/>
            </a:pPr>
            <a:r>
              <a:rPr lang="en-US" sz="2400" dirty="0" smtClean="0">
                <a:latin typeface="Times New Roman" pitchFamily="18" charset="0"/>
                <a:cs typeface="Times New Roman" pitchFamily="18" charset="0"/>
              </a:rPr>
              <a:t>Aims  at the computerization of the CD STORES details system.</a:t>
            </a:r>
          </a:p>
          <a:p>
            <a:pPr>
              <a:buSzPct val="70000"/>
            </a:pPr>
            <a:r>
              <a:rPr lang="en-US" sz="2400" dirty="0" smtClean="0">
                <a:latin typeface="Times New Roman" pitchFamily="18" charset="0"/>
                <a:cs typeface="Times New Roman" pitchFamily="18" charset="0"/>
              </a:rPr>
              <a:t>Consists of 1 module:</a:t>
            </a:r>
            <a:endParaRPr lang="en-US" dirty="0" smtClean="0">
              <a:latin typeface="Times New Roman" pitchFamily="18" charset="0"/>
              <a:cs typeface="Times New Roman" pitchFamily="18" charset="0"/>
            </a:endParaRPr>
          </a:p>
          <a:p>
            <a:pPr lvl="1">
              <a:buClr>
                <a:schemeClr val="bg2"/>
              </a:buClr>
              <a:buSzPct val="70000"/>
              <a:buFont typeface="Wingdings" pitchFamily="2" charset="2"/>
              <a:buChar char="§"/>
            </a:pPr>
            <a:r>
              <a:rPr lang="en-US" dirty="0" smtClean="0">
                <a:latin typeface="Times New Roman" pitchFamily="18" charset="0"/>
                <a:cs typeface="Times New Roman" pitchFamily="18" charset="0"/>
              </a:rPr>
              <a:t>Administrator</a:t>
            </a:r>
            <a:endParaRPr lang="en-US" sz="2400" dirty="0" smtClean="0">
              <a:latin typeface="Times New Roman" pitchFamily="18" charset="0"/>
              <a:cs typeface="Times New Roman" pitchFamily="18" charset="0"/>
            </a:endParaRPr>
          </a:p>
          <a:p>
            <a:pPr>
              <a:buSzPct val="70000"/>
            </a:pPr>
            <a:r>
              <a:rPr lang="en-US" sz="2400" dirty="0" smtClean="0">
                <a:latin typeface="Times New Roman" pitchFamily="18" charset="0"/>
                <a:cs typeface="Times New Roman" pitchFamily="18" charset="0"/>
              </a:rPr>
              <a:t>Administrator performs the Insertion, Deletion ,Updating and searching the details of  </a:t>
            </a:r>
            <a:r>
              <a:rPr lang="en-US" sz="2400" dirty="0" err="1" smtClean="0">
                <a:latin typeface="Times New Roman" pitchFamily="18" charset="0"/>
                <a:cs typeface="Times New Roman" pitchFamily="18" charset="0"/>
              </a:rPr>
              <a:t>Cds</a:t>
            </a:r>
            <a:r>
              <a:rPr lang="en-US" sz="2400" dirty="0" smtClean="0">
                <a:latin typeface="Times New Roman" pitchFamily="18" charset="0"/>
                <a:cs typeface="Times New Roman" pitchFamily="18" charset="0"/>
              </a:rPr>
              <a:t> as per the customer requirements.</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1066800"/>
            <a:ext cx="6415539" cy="769441"/>
          </a:xfrm>
          <a:prstGeom prst="rect">
            <a:avLst/>
          </a:prstGeom>
          <a:solidFill>
            <a:schemeClr val="bg1"/>
          </a:solidFill>
        </p:spPr>
        <p:txBody>
          <a:bodyPr wrap="none">
            <a:spAutoFit/>
          </a:bodyPr>
          <a:lstStyle/>
          <a:p>
            <a:r>
              <a:rPr kumimoji="0" lang="en-US" sz="4400" b="1" i="0" u="none" strike="noStrike" kern="0" cap="none" spc="0" normalizeH="0" baseline="0" noProof="0" dirty="0" smtClean="0">
                <a:ln>
                  <a:noFill/>
                </a:ln>
                <a:solidFill>
                  <a:srgbClr val="999900"/>
                </a:solidFill>
                <a:effectLst/>
                <a:uLnTx/>
                <a:uFillTx/>
                <a:latin typeface="Algerian" pitchFamily="82" charset="0"/>
                <a:ea typeface="+mj-ea"/>
                <a:cs typeface="Arial"/>
              </a:rPr>
              <a:t> Structure of tables</a:t>
            </a:r>
            <a:endParaRPr lang="en-US" dirty="0"/>
          </a:p>
        </p:txBody>
      </p:sp>
      <p:sp>
        <p:nvSpPr>
          <p:cNvPr id="3" name="Rectangle 2"/>
          <p:cNvSpPr/>
          <p:nvPr/>
        </p:nvSpPr>
        <p:spPr>
          <a:xfrm>
            <a:off x="609600" y="1981200"/>
            <a:ext cx="8001000" cy="3416320"/>
          </a:xfrm>
          <a:prstGeom prst="rect">
            <a:avLst/>
          </a:prstGeom>
        </p:spPr>
        <p:txBody>
          <a:bodyPr wrap="square">
            <a:spAutoFit/>
          </a:bodyPr>
          <a:lstStyle/>
          <a:p>
            <a:r>
              <a:rPr lang="en-US" dirty="0" smtClean="0">
                <a:latin typeface="Times New Roman" pitchFamily="18" charset="0"/>
              </a:rPr>
              <a:t>For ADMINISTRATOR table:</a:t>
            </a:r>
          </a:p>
          <a:p>
            <a:endParaRPr lang="en-US" dirty="0" smtClean="0"/>
          </a:p>
          <a:p>
            <a:pPr>
              <a:buFont typeface="Wingdings" pitchFamily="2" charset="2"/>
              <a:buNone/>
            </a:pPr>
            <a:endParaRPr lang="en-US" dirty="0" smtClean="0"/>
          </a:p>
          <a:p>
            <a:pPr>
              <a:buFont typeface="Wingdings" pitchFamily="2" charset="2"/>
              <a:buNone/>
            </a:pPr>
            <a:endParaRPr lang="en-IN" dirty="0" smtClean="0">
              <a:latin typeface="Times New Roman" pitchFamily="18" charset="0"/>
            </a:endParaRPr>
          </a:p>
          <a:p>
            <a:pPr>
              <a:buFont typeface="Wingdings" pitchFamily="2" charset="2"/>
              <a:buNone/>
            </a:pPr>
            <a:r>
              <a:rPr lang="en-IN" dirty="0" smtClean="0">
                <a:latin typeface="Times New Roman" pitchFamily="18" charset="0"/>
              </a:rPr>
              <a:t> Name                                        Key constraints         Type</a:t>
            </a:r>
          </a:p>
          <a:p>
            <a:pPr>
              <a:buFont typeface="Wingdings" pitchFamily="2" charset="2"/>
              <a:buNone/>
            </a:pPr>
            <a:r>
              <a:rPr lang="en-IN" dirty="0" smtClean="0">
                <a:latin typeface="Times New Roman" pitchFamily="18" charset="0"/>
              </a:rPr>
              <a:t> -------------------------------       --------------------       ----------------------</a:t>
            </a:r>
          </a:p>
          <a:p>
            <a:pPr>
              <a:buFont typeface="Wingdings" pitchFamily="2" charset="2"/>
              <a:buNone/>
            </a:pPr>
            <a:r>
              <a:rPr lang="en-IN" dirty="0" smtClean="0">
                <a:latin typeface="Times New Roman" pitchFamily="18" charset="0"/>
              </a:rPr>
              <a:t> ADMINID                               PRIMARY KEY       VARCHAR2(20)</a:t>
            </a:r>
          </a:p>
          <a:p>
            <a:pPr>
              <a:buFont typeface="Wingdings" pitchFamily="2" charset="2"/>
              <a:buNone/>
            </a:pPr>
            <a:r>
              <a:rPr lang="en-IN" dirty="0" smtClean="0">
                <a:latin typeface="Times New Roman" pitchFamily="18" charset="0"/>
              </a:rPr>
              <a:t> ADMINNAME                       	                   VARCHAR2(20)</a:t>
            </a:r>
          </a:p>
          <a:p>
            <a:pPr>
              <a:buFont typeface="Wingdings" pitchFamily="2" charset="2"/>
              <a:buNone/>
            </a:pPr>
            <a:r>
              <a:rPr lang="en-IN" dirty="0" smtClean="0">
                <a:latin typeface="Times New Roman" pitchFamily="18" charset="0"/>
              </a:rPr>
              <a:t>                                                                 </a:t>
            </a:r>
          </a:p>
          <a:p>
            <a:pPr>
              <a:buFont typeface="Wingdings" pitchFamily="2" charset="2"/>
              <a:buNone/>
            </a:pPr>
            <a:endParaRPr lang="en-IN" dirty="0">
              <a:latin typeface="Times New Roman" pitchFamily="18" charset="0"/>
            </a:endParaRPr>
          </a:p>
          <a:p>
            <a:pPr>
              <a:buFont typeface="Wingdings" pitchFamily="2" charset="2"/>
              <a:buNone/>
            </a:pPr>
            <a:endParaRPr lang="en-IN" dirty="0" smtClean="0">
              <a:latin typeface="Times New Roman" pitchFamily="18" charset="0"/>
            </a:endParaRPr>
          </a:p>
          <a:p>
            <a:pPr>
              <a:buFont typeface="Wingdings" pitchFamily="2" charset="2"/>
              <a:buNone/>
            </a:pPr>
            <a:endParaRPr lang="en-IN" dirty="0">
              <a:latin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1066800"/>
            <a:ext cx="6415539" cy="769441"/>
          </a:xfrm>
          <a:prstGeom prst="rect">
            <a:avLst/>
          </a:prstGeom>
          <a:solidFill>
            <a:schemeClr val="bg1"/>
          </a:solidFill>
        </p:spPr>
        <p:txBody>
          <a:bodyPr wrap="none">
            <a:spAutoFit/>
          </a:bodyPr>
          <a:lstStyle/>
          <a:p>
            <a:r>
              <a:rPr kumimoji="0" lang="en-US" sz="4400" b="1" i="0" u="none" strike="noStrike" kern="0" cap="none" spc="0" normalizeH="0" baseline="0" noProof="0" dirty="0" smtClean="0">
                <a:ln>
                  <a:noFill/>
                </a:ln>
                <a:solidFill>
                  <a:srgbClr val="999900"/>
                </a:solidFill>
                <a:effectLst/>
                <a:uLnTx/>
                <a:uFillTx/>
                <a:latin typeface="Algerian" pitchFamily="82" charset="0"/>
                <a:ea typeface="+mj-ea"/>
                <a:cs typeface="Arial"/>
              </a:rPr>
              <a:t> Structure of tables</a:t>
            </a:r>
            <a:endParaRPr lang="en-US" dirty="0"/>
          </a:p>
        </p:txBody>
      </p:sp>
      <p:sp>
        <p:nvSpPr>
          <p:cNvPr id="3" name="Rectangle 2"/>
          <p:cNvSpPr/>
          <p:nvPr/>
        </p:nvSpPr>
        <p:spPr>
          <a:xfrm>
            <a:off x="609600" y="1981200"/>
            <a:ext cx="8001000" cy="3693319"/>
          </a:xfrm>
          <a:prstGeom prst="rect">
            <a:avLst/>
          </a:prstGeom>
        </p:spPr>
        <p:txBody>
          <a:bodyPr wrap="square">
            <a:spAutoFit/>
          </a:bodyPr>
          <a:lstStyle/>
          <a:p>
            <a:r>
              <a:rPr lang="en-US" dirty="0" smtClean="0">
                <a:latin typeface="Times New Roman" pitchFamily="18" charset="0"/>
              </a:rPr>
              <a:t>For LOGIN table:</a:t>
            </a:r>
          </a:p>
          <a:p>
            <a:endParaRPr lang="en-US" dirty="0" smtClean="0"/>
          </a:p>
          <a:p>
            <a:pPr>
              <a:buFont typeface="Wingdings" pitchFamily="2" charset="2"/>
              <a:buNone/>
            </a:pPr>
            <a:endParaRPr lang="en-US" dirty="0" smtClean="0"/>
          </a:p>
          <a:p>
            <a:pPr>
              <a:buFont typeface="Wingdings" pitchFamily="2" charset="2"/>
              <a:buNone/>
            </a:pPr>
            <a:endParaRPr lang="en-IN" dirty="0" smtClean="0">
              <a:latin typeface="Times New Roman" pitchFamily="18" charset="0"/>
            </a:endParaRPr>
          </a:p>
          <a:p>
            <a:pPr>
              <a:buFont typeface="Wingdings" pitchFamily="2" charset="2"/>
              <a:buNone/>
            </a:pPr>
            <a:r>
              <a:rPr lang="en-IN" dirty="0" smtClean="0">
                <a:latin typeface="Times New Roman" pitchFamily="18" charset="0"/>
              </a:rPr>
              <a:t> Name                                        Key constraints         Type</a:t>
            </a:r>
          </a:p>
          <a:p>
            <a:pPr>
              <a:buFont typeface="Wingdings" pitchFamily="2" charset="2"/>
              <a:buNone/>
            </a:pPr>
            <a:r>
              <a:rPr lang="en-IN" dirty="0" smtClean="0">
                <a:latin typeface="Times New Roman" pitchFamily="18" charset="0"/>
              </a:rPr>
              <a:t> -------------------------------       --------------------       ----------------------</a:t>
            </a:r>
          </a:p>
          <a:p>
            <a:pPr>
              <a:buFont typeface="Wingdings" pitchFamily="2" charset="2"/>
              <a:buNone/>
            </a:pPr>
            <a:r>
              <a:rPr lang="en-IN" dirty="0" smtClean="0">
                <a:latin typeface="Times New Roman" pitchFamily="18" charset="0"/>
              </a:rPr>
              <a:t> USERID                                 PRIMARY KEY       VARCHAR2(20)</a:t>
            </a:r>
          </a:p>
          <a:p>
            <a:pPr>
              <a:buFont typeface="Wingdings" pitchFamily="2" charset="2"/>
              <a:buNone/>
            </a:pPr>
            <a:r>
              <a:rPr lang="en-IN" dirty="0" smtClean="0">
                <a:latin typeface="Times New Roman" pitchFamily="18" charset="0"/>
              </a:rPr>
              <a:t> PASSWORD                           	                   VARCHAR2(20)</a:t>
            </a:r>
          </a:p>
          <a:p>
            <a:pPr>
              <a:buFont typeface="Wingdings" pitchFamily="2" charset="2"/>
              <a:buNone/>
            </a:pPr>
            <a:r>
              <a:rPr lang="en-IN" dirty="0" smtClean="0">
                <a:latin typeface="Times New Roman" pitchFamily="18" charset="0"/>
              </a:rPr>
              <a:t> ADMINID		 FOREIGNKEY	   VARCHAR2(20)</a:t>
            </a:r>
          </a:p>
          <a:p>
            <a:pPr>
              <a:buFont typeface="Wingdings" pitchFamily="2" charset="2"/>
              <a:buNone/>
            </a:pPr>
            <a:r>
              <a:rPr lang="en-IN" dirty="0" smtClean="0">
                <a:latin typeface="Times New Roman" pitchFamily="18" charset="0"/>
              </a:rPr>
              <a:t>                                                                 </a:t>
            </a:r>
          </a:p>
          <a:p>
            <a:pPr>
              <a:buFont typeface="Wingdings" pitchFamily="2" charset="2"/>
              <a:buNone/>
            </a:pPr>
            <a:endParaRPr lang="en-IN" dirty="0">
              <a:latin typeface="Times New Roman" pitchFamily="18" charset="0"/>
            </a:endParaRPr>
          </a:p>
          <a:p>
            <a:pPr>
              <a:buFont typeface="Wingdings" pitchFamily="2" charset="2"/>
              <a:buNone/>
            </a:pPr>
            <a:endParaRPr lang="en-IN" dirty="0" smtClean="0">
              <a:latin typeface="Times New Roman" pitchFamily="18" charset="0"/>
            </a:endParaRPr>
          </a:p>
          <a:p>
            <a:pPr>
              <a:buFont typeface="Wingdings" pitchFamily="2" charset="2"/>
              <a:buNone/>
            </a:pPr>
            <a:endParaRPr lang="en-IN" dirty="0">
              <a:latin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371601"/>
            <a:ext cx="7239000" cy="2862322"/>
          </a:xfrm>
          <a:prstGeom prst="rect">
            <a:avLst/>
          </a:prstGeom>
        </p:spPr>
        <p:txBody>
          <a:bodyPr wrap="square">
            <a:spAutoFit/>
          </a:bodyPr>
          <a:lstStyle/>
          <a:p>
            <a:r>
              <a:rPr lang="en-US" dirty="0" smtClean="0">
                <a:latin typeface="Times New Roman" pitchFamily="18" charset="0"/>
              </a:rPr>
              <a:t>For CATEGORY table:</a:t>
            </a:r>
          </a:p>
          <a:p>
            <a:endParaRPr lang="en-US" dirty="0" smtClean="0"/>
          </a:p>
          <a:p>
            <a:pPr>
              <a:buFont typeface="Wingdings" pitchFamily="2" charset="2"/>
              <a:buNone/>
            </a:pPr>
            <a:endParaRPr lang="en-US" dirty="0" smtClean="0"/>
          </a:p>
          <a:p>
            <a:pPr>
              <a:buFont typeface="Wingdings" pitchFamily="2" charset="2"/>
              <a:buNone/>
            </a:pPr>
            <a:r>
              <a:rPr lang="en-IN" dirty="0" smtClean="0">
                <a:latin typeface="Times New Roman" pitchFamily="18" charset="0"/>
              </a:rPr>
              <a:t> </a:t>
            </a:r>
          </a:p>
          <a:p>
            <a:pPr>
              <a:buFont typeface="Wingdings" pitchFamily="2" charset="2"/>
              <a:buNone/>
            </a:pPr>
            <a:r>
              <a:rPr lang="en-IN" dirty="0" smtClean="0">
                <a:latin typeface="Times New Roman" pitchFamily="18" charset="0"/>
              </a:rPr>
              <a:t>Name                                      Key constraints                          Type</a:t>
            </a:r>
          </a:p>
          <a:p>
            <a:pPr>
              <a:buFont typeface="Wingdings" pitchFamily="2" charset="2"/>
              <a:buNone/>
            </a:pPr>
            <a:r>
              <a:rPr lang="en-IN" dirty="0" smtClean="0">
                <a:latin typeface="Times New Roman" pitchFamily="18" charset="0"/>
              </a:rPr>
              <a:t> -------------------------------        ----------------                ----------------------</a:t>
            </a:r>
          </a:p>
          <a:p>
            <a:pPr>
              <a:buFont typeface="Wingdings" pitchFamily="2" charset="2"/>
              <a:buNone/>
            </a:pPr>
            <a:r>
              <a:rPr lang="en-IN" dirty="0" smtClean="0">
                <a:latin typeface="Times New Roman" pitchFamily="18" charset="0"/>
              </a:rPr>
              <a:t> CID                                           PRIMARY KEY                 NUMBER(20)</a:t>
            </a:r>
          </a:p>
          <a:p>
            <a:pPr>
              <a:buFont typeface="Wingdings" pitchFamily="2" charset="2"/>
              <a:buNone/>
            </a:pPr>
            <a:r>
              <a:rPr lang="en-IN" dirty="0" smtClean="0">
                <a:latin typeface="Times New Roman" pitchFamily="18" charset="0"/>
              </a:rPr>
              <a:t> CNAME                                                                           VARCHAR2(20)</a:t>
            </a:r>
          </a:p>
          <a:p>
            <a:pPr>
              <a:buFont typeface="Wingdings" pitchFamily="2" charset="2"/>
              <a:buNone/>
            </a:pPr>
            <a:r>
              <a:rPr lang="en-IN" dirty="0" smtClean="0">
                <a:latin typeface="Times New Roman" pitchFamily="18" charset="0"/>
              </a:rPr>
              <a:t> USERID                                   FOREIGNKEY               VARCHAR2(20)</a:t>
            </a:r>
          </a:p>
          <a:p>
            <a:pPr>
              <a:buFont typeface="Wingdings" pitchFamily="2" charset="2"/>
              <a:buNone/>
            </a:pPr>
            <a:r>
              <a:rPr lang="en-IN" dirty="0" smtClean="0">
                <a:latin typeface="Times New Roman" pitchFamily="18" charset="0"/>
              </a:rPr>
              <a:t> </a:t>
            </a:r>
            <a:endParaRPr lang="en-IN" dirty="0">
              <a:latin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066801"/>
            <a:ext cx="7696200" cy="2862322"/>
          </a:xfrm>
          <a:prstGeom prst="rect">
            <a:avLst/>
          </a:prstGeom>
        </p:spPr>
        <p:txBody>
          <a:bodyPr wrap="square">
            <a:spAutoFit/>
          </a:bodyPr>
          <a:lstStyle/>
          <a:p>
            <a:r>
              <a:rPr lang="en-US" dirty="0" smtClean="0">
                <a:latin typeface="Times New Roman" pitchFamily="18" charset="0"/>
              </a:rPr>
              <a:t>For PRODUCT table:</a:t>
            </a:r>
          </a:p>
          <a:p>
            <a:endParaRPr lang="en-US" dirty="0" smtClean="0"/>
          </a:p>
          <a:p>
            <a:pPr>
              <a:buFont typeface="Wingdings" pitchFamily="2" charset="2"/>
              <a:buNone/>
            </a:pPr>
            <a:endParaRPr lang="en-US" dirty="0" smtClean="0"/>
          </a:p>
          <a:p>
            <a:pPr>
              <a:buFont typeface="Wingdings" pitchFamily="2" charset="2"/>
              <a:buNone/>
            </a:pPr>
            <a:r>
              <a:rPr lang="en-IN" dirty="0" smtClean="0">
                <a:latin typeface="Times New Roman" pitchFamily="18" charset="0"/>
              </a:rPr>
              <a:t> </a:t>
            </a:r>
          </a:p>
          <a:p>
            <a:pPr>
              <a:buFont typeface="Wingdings" pitchFamily="2" charset="2"/>
              <a:buNone/>
            </a:pPr>
            <a:endParaRPr lang="en-IN" dirty="0">
              <a:latin typeface="Times New Roman" pitchFamily="18" charset="0"/>
            </a:endParaRPr>
          </a:p>
          <a:p>
            <a:pPr>
              <a:buFont typeface="Wingdings" pitchFamily="2" charset="2"/>
              <a:buNone/>
            </a:pPr>
            <a:r>
              <a:rPr lang="en-IN" dirty="0" smtClean="0">
                <a:latin typeface="Times New Roman" pitchFamily="18" charset="0"/>
              </a:rPr>
              <a:t>Name                                     Key constraints                            Type</a:t>
            </a:r>
          </a:p>
          <a:p>
            <a:pPr>
              <a:buFont typeface="Wingdings" pitchFamily="2" charset="2"/>
              <a:buNone/>
            </a:pPr>
            <a:r>
              <a:rPr lang="en-IN" dirty="0" smtClean="0">
                <a:latin typeface="Times New Roman" pitchFamily="18" charset="0"/>
              </a:rPr>
              <a:t> -------------------------------        ----------------                      ----------------------</a:t>
            </a:r>
          </a:p>
          <a:p>
            <a:pPr>
              <a:buFont typeface="Wingdings" pitchFamily="2" charset="2"/>
              <a:buNone/>
            </a:pPr>
            <a:r>
              <a:rPr lang="en-IN" dirty="0" smtClean="0">
                <a:latin typeface="Times New Roman" pitchFamily="18" charset="0"/>
              </a:rPr>
              <a:t> PID                                           PRIMARY KEY                   NUMBER(20)</a:t>
            </a:r>
          </a:p>
          <a:p>
            <a:pPr>
              <a:buFont typeface="Wingdings" pitchFamily="2" charset="2"/>
              <a:buNone/>
            </a:pPr>
            <a:r>
              <a:rPr lang="en-IN" dirty="0" smtClean="0">
                <a:latin typeface="Times New Roman" pitchFamily="18" charset="0"/>
              </a:rPr>
              <a:t> PNAME                                   	                                VARCHAR2(20)</a:t>
            </a:r>
          </a:p>
          <a:p>
            <a:pPr>
              <a:buFont typeface="Wingdings" pitchFamily="2" charset="2"/>
              <a:buNone/>
            </a:pPr>
            <a:r>
              <a:rPr lang="en-IN" dirty="0" smtClean="0">
                <a:latin typeface="Times New Roman" pitchFamily="18" charset="0"/>
              </a:rPr>
              <a:t> CID                                          FOREIGN KEY                     NUMBER(20)</a:t>
            </a:r>
            <a:endParaRPr lang="en-IN" dirty="0">
              <a:latin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066801"/>
            <a:ext cx="8001000" cy="3693319"/>
          </a:xfrm>
          <a:prstGeom prst="rect">
            <a:avLst/>
          </a:prstGeom>
        </p:spPr>
        <p:txBody>
          <a:bodyPr wrap="square">
            <a:spAutoFit/>
          </a:bodyPr>
          <a:lstStyle/>
          <a:p>
            <a:r>
              <a:rPr lang="en-US" dirty="0" smtClean="0">
                <a:latin typeface="Times New Roman" pitchFamily="18" charset="0"/>
              </a:rPr>
              <a:t>For PRODUCTTYPE table :</a:t>
            </a:r>
          </a:p>
          <a:p>
            <a:endParaRPr lang="en-US" dirty="0" smtClean="0"/>
          </a:p>
          <a:p>
            <a:pPr>
              <a:buFont typeface="Wingdings" pitchFamily="2" charset="2"/>
              <a:buNone/>
            </a:pPr>
            <a:endParaRPr lang="en-US" dirty="0" smtClean="0"/>
          </a:p>
          <a:p>
            <a:pPr>
              <a:buFont typeface="Wingdings" pitchFamily="2" charset="2"/>
              <a:buNone/>
            </a:pPr>
            <a:r>
              <a:rPr lang="en-IN" dirty="0" smtClean="0">
                <a:latin typeface="Times New Roman" pitchFamily="18" charset="0"/>
              </a:rPr>
              <a:t> </a:t>
            </a:r>
          </a:p>
          <a:p>
            <a:pPr>
              <a:buFont typeface="Wingdings" pitchFamily="2" charset="2"/>
              <a:buNone/>
            </a:pPr>
            <a:endParaRPr lang="en-IN" dirty="0">
              <a:latin typeface="Times New Roman" pitchFamily="18" charset="0"/>
            </a:endParaRPr>
          </a:p>
          <a:p>
            <a:pPr>
              <a:buFont typeface="Wingdings" pitchFamily="2" charset="2"/>
              <a:buNone/>
            </a:pPr>
            <a:r>
              <a:rPr lang="en-IN" dirty="0" smtClean="0">
                <a:latin typeface="Times New Roman" pitchFamily="18" charset="0"/>
              </a:rPr>
              <a:t>Name                                       Key constraints                      Type</a:t>
            </a:r>
          </a:p>
          <a:p>
            <a:pPr>
              <a:buFont typeface="Wingdings" pitchFamily="2" charset="2"/>
              <a:buNone/>
            </a:pPr>
            <a:r>
              <a:rPr lang="en-IN" dirty="0" smtClean="0">
                <a:latin typeface="Times New Roman" pitchFamily="18" charset="0"/>
              </a:rPr>
              <a:t> -------------------------------        ----------------                    ----------------------</a:t>
            </a:r>
          </a:p>
          <a:p>
            <a:pPr>
              <a:buFont typeface="Wingdings" pitchFamily="2" charset="2"/>
              <a:buNone/>
            </a:pPr>
            <a:r>
              <a:rPr lang="en-IN" dirty="0" smtClean="0">
                <a:latin typeface="Times New Roman" pitchFamily="18" charset="0"/>
              </a:rPr>
              <a:t> COMPANYID                          PRIMARY KEY              NUMBER(20)</a:t>
            </a:r>
          </a:p>
          <a:p>
            <a:pPr>
              <a:buFont typeface="Wingdings" pitchFamily="2" charset="2"/>
              <a:buNone/>
            </a:pPr>
            <a:r>
              <a:rPr lang="en-IN" dirty="0" smtClean="0">
                <a:latin typeface="Times New Roman" pitchFamily="18" charset="0"/>
              </a:rPr>
              <a:t>COMPANYNAME                   		            VARCHAR2(20)</a:t>
            </a:r>
          </a:p>
          <a:p>
            <a:pPr>
              <a:buFont typeface="Wingdings" pitchFamily="2" charset="2"/>
              <a:buNone/>
            </a:pPr>
            <a:r>
              <a:rPr lang="en-IN" dirty="0" smtClean="0">
                <a:latin typeface="Times New Roman" pitchFamily="18" charset="0"/>
              </a:rPr>
              <a:t> AVAIL                                       		             NUMBER(10)</a:t>
            </a:r>
          </a:p>
          <a:p>
            <a:pPr>
              <a:buFont typeface="Wingdings" pitchFamily="2" charset="2"/>
              <a:buNone/>
            </a:pPr>
            <a:r>
              <a:rPr lang="en-IN" dirty="0" smtClean="0">
                <a:latin typeface="Times New Roman" pitchFamily="18" charset="0"/>
              </a:rPr>
              <a:t> COST                                        	  	            NUMBER(10)</a:t>
            </a:r>
          </a:p>
          <a:p>
            <a:pPr>
              <a:buFont typeface="Wingdings" pitchFamily="2" charset="2"/>
              <a:buNone/>
            </a:pPr>
            <a:r>
              <a:rPr lang="en-IN" dirty="0">
                <a:latin typeface="Times New Roman" pitchFamily="18" charset="0"/>
              </a:rPr>
              <a:t> </a:t>
            </a:r>
            <a:r>
              <a:rPr lang="en-IN" dirty="0" smtClean="0">
                <a:latin typeface="Times New Roman" pitchFamily="18" charset="0"/>
              </a:rPr>
              <a:t>PID                                            FOREIGN KEY               NUMBER(20)</a:t>
            </a:r>
          </a:p>
          <a:p>
            <a:pPr>
              <a:buFont typeface="Wingdings" pitchFamily="2" charset="2"/>
              <a:buNone/>
            </a:pPr>
            <a:r>
              <a:rPr lang="en-IN" dirty="0">
                <a:latin typeface="Times New Roman" pitchFamily="18" charset="0"/>
              </a:rPr>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066801"/>
            <a:ext cx="7848600" cy="3139321"/>
          </a:xfrm>
          <a:prstGeom prst="rect">
            <a:avLst/>
          </a:prstGeom>
        </p:spPr>
        <p:txBody>
          <a:bodyPr wrap="square">
            <a:spAutoFit/>
          </a:bodyPr>
          <a:lstStyle/>
          <a:p>
            <a:r>
              <a:rPr lang="en-US" dirty="0" smtClean="0">
                <a:latin typeface="Times New Roman" pitchFamily="18" charset="0"/>
              </a:rPr>
              <a:t>For PDETAILS table:</a:t>
            </a:r>
          </a:p>
          <a:p>
            <a:endParaRPr lang="en-US" dirty="0" smtClean="0"/>
          </a:p>
          <a:p>
            <a:pPr>
              <a:buFont typeface="Wingdings" pitchFamily="2" charset="2"/>
              <a:buNone/>
            </a:pPr>
            <a:endParaRPr lang="en-US" dirty="0" smtClean="0"/>
          </a:p>
          <a:p>
            <a:pPr>
              <a:buFont typeface="Wingdings" pitchFamily="2" charset="2"/>
              <a:buNone/>
            </a:pPr>
            <a:r>
              <a:rPr lang="en-IN" dirty="0" smtClean="0">
                <a:latin typeface="Times New Roman" pitchFamily="18" charset="0"/>
              </a:rPr>
              <a:t> </a:t>
            </a:r>
          </a:p>
          <a:p>
            <a:pPr>
              <a:buFont typeface="Wingdings" pitchFamily="2" charset="2"/>
              <a:buNone/>
            </a:pPr>
            <a:r>
              <a:rPr lang="en-IN" dirty="0" smtClean="0">
                <a:latin typeface="Times New Roman" pitchFamily="18" charset="0"/>
              </a:rPr>
              <a:t>Name                                         Key constraints                       Type</a:t>
            </a:r>
          </a:p>
          <a:p>
            <a:pPr>
              <a:buFont typeface="Wingdings" pitchFamily="2" charset="2"/>
              <a:buNone/>
            </a:pPr>
            <a:r>
              <a:rPr lang="en-IN" dirty="0" smtClean="0">
                <a:latin typeface="Times New Roman" pitchFamily="18" charset="0"/>
              </a:rPr>
              <a:t> -------------------------------        ----------------                 ----------------------</a:t>
            </a:r>
          </a:p>
          <a:p>
            <a:pPr>
              <a:buFont typeface="Wingdings" pitchFamily="2" charset="2"/>
              <a:buNone/>
            </a:pPr>
            <a:r>
              <a:rPr lang="en-IN" dirty="0" smtClean="0">
                <a:latin typeface="Times New Roman" pitchFamily="18" charset="0"/>
              </a:rPr>
              <a:t> </a:t>
            </a:r>
            <a:r>
              <a:rPr lang="en-IN" dirty="0" smtClean="0">
                <a:latin typeface="Times New Roman" pitchFamily="18" charset="0"/>
              </a:rPr>
              <a:t>CUID                                       </a:t>
            </a:r>
            <a:r>
              <a:rPr lang="en-IN" dirty="0" smtClean="0">
                <a:latin typeface="Times New Roman" pitchFamily="18" charset="0"/>
              </a:rPr>
              <a:t>PRIMARYKEY              NUMBER(10)</a:t>
            </a:r>
          </a:p>
          <a:p>
            <a:pPr>
              <a:buFont typeface="Wingdings" pitchFamily="2" charset="2"/>
              <a:buNone/>
            </a:pPr>
            <a:r>
              <a:rPr lang="en-IN" dirty="0" smtClean="0">
                <a:latin typeface="Times New Roman" pitchFamily="18" charset="0"/>
              </a:rPr>
              <a:t> ITEMS                                     	                           NUMBER(10)</a:t>
            </a:r>
          </a:p>
          <a:p>
            <a:pPr>
              <a:buFont typeface="Wingdings" pitchFamily="2" charset="2"/>
              <a:buNone/>
            </a:pPr>
            <a:r>
              <a:rPr lang="en-IN" dirty="0" smtClean="0">
                <a:latin typeface="Times New Roman" pitchFamily="18" charset="0"/>
              </a:rPr>
              <a:t> PID                                           FOREIGN KEY              NUMBER(10)</a:t>
            </a:r>
          </a:p>
          <a:p>
            <a:pPr>
              <a:buFont typeface="Wingdings" pitchFamily="2" charset="2"/>
              <a:buNone/>
            </a:pPr>
            <a:r>
              <a:rPr lang="en-IN" dirty="0" smtClean="0">
                <a:latin typeface="Times New Roman" pitchFamily="18" charset="0"/>
              </a:rPr>
              <a:t>TOTAL                                      	                           NUMBER(10</a:t>
            </a:r>
            <a:r>
              <a:rPr lang="en-IN" dirty="0" smtClean="0">
                <a:latin typeface="Times New Roman" pitchFamily="18" charset="0"/>
              </a:rPr>
              <a:t>)</a:t>
            </a:r>
          </a:p>
          <a:p>
            <a:pPr>
              <a:buFont typeface="Wingdings" pitchFamily="2" charset="2"/>
              <a:buNone/>
            </a:pPr>
            <a:r>
              <a:rPr lang="en-IN" dirty="0" smtClean="0">
                <a:latin typeface="Times New Roman" pitchFamily="18" charset="0"/>
              </a:rPr>
              <a:t>REFNO					           NUMBER(20)	</a:t>
            </a:r>
            <a:endParaRPr lang="en-IN" dirty="0" smtClean="0">
              <a:latin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229600" cy="4389120"/>
          </a:xfrm>
        </p:spPr>
        <p:txBody>
          <a:bodyPr/>
          <a:lstStyle/>
          <a:p>
            <a:pPr>
              <a:buNone/>
            </a:pPr>
            <a:r>
              <a:rPr lang="en-US" sz="1800" dirty="0" smtClean="0">
                <a:latin typeface="Times New Roman" pitchFamily="18" charset="0"/>
              </a:rPr>
              <a:t>For BILL table:</a:t>
            </a:r>
          </a:p>
          <a:p>
            <a:pPr>
              <a:buNone/>
            </a:pPr>
            <a:endParaRPr lang="en-US" sz="1800" dirty="0" smtClean="0">
              <a:latin typeface="Times New Roman" pitchFamily="18" charset="0"/>
            </a:endParaRPr>
          </a:p>
          <a:p>
            <a:pPr>
              <a:buNone/>
            </a:pPr>
            <a:endParaRPr lang="en-IN" sz="1800" dirty="0" smtClean="0">
              <a:latin typeface="Times New Roman" pitchFamily="18" charset="0"/>
            </a:endParaRPr>
          </a:p>
          <a:p>
            <a:pPr>
              <a:buNone/>
            </a:pPr>
            <a:endParaRPr lang="en-IN" sz="1800" dirty="0" smtClean="0">
              <a:latin typeface="Times New Roman" pitchFamily="18" charset="0"/>
            </a:endParaRPr>
          </a:p>
          <a:p>
            <a:pPr>
              <a:buFont typeface="Wingdings" pitchFamily="2" charset="2"/>
              <a:buNone/>
            </a:pPr>
            <a:r>
              <a:rPr lang="en-IN" sz="1800" dirty="0" smtClean="0">
                <a:latin typeface="Times New Roman" pitchFamily="18" charset="0"/>
              </a:rPr>
              <a:t>Name                                        Key constraints                       Type</a:t>
            </a:r>
          </a:p>
          <a:p>
            <a:pPr>
              <a:buFont typeface="Wingdings" pitchFamily="2" charset="2"/>
              <a:buNone/>
            </a:pPr>
            <a:r>
              <a:rPr lang="en-IN" sz="1800" dirty="0" smtClean="0">
                <a:latin typeface="Times New Roman" pitchFamily="18" charset="0"/>
              </a:rPr>
              <a:t> ----------------------------            ----------------                 ----------------------</a:t>
            </a:r>
          </a:p>
          <a:p>
            <a:pPr>
              <a:buFont typeface="Wingdings" pitchFamily="2" charset="2"/>
              <a:buNone/>
            </a:pPr>
            <a:r>
              <a:rPr lang="en-IN" sz="1800" dirty="0" smtClean="0">
                <a:latin typeface="Times New Roman" pitchFamily="18" charset="0"/>
              </a:rPr>
              <a:t> BILLNO                                   PRIMARY KEY              NUMBER(10)</a:t>
            </a:r>
          </a:p>
          <a:p>
            <a:pPr>
              <a:buFont typeface="Wingdings" pitchFamily="2" charset="2"/>
              <a:buNone/>
            </a:pPr>
            <a:r>
              <a:rPr lang="en-IN" sz="1800" dirty="0" smtClean="0">
                <a:latin typeface="Times New Roman" pitchFamily="18" charset="0"/>
              </a:rPr>
              <a:t> </a:t>
            </a:r>
            <a:r>
              <a:rPr lang="en-IN" sz="1800" dirty="0" smtClean="0">
                <a:latin typeface="Times New Roman" pitchFamily="18" charset="0"/>
              </a:rPr>
              <a:t>REF                                                                                   </a:t>
            </a:r>
            <a:r>
              <a:rPr lang="en-IN" sz="1800" dirty="0" smtClean="0">
                <a:latin typeface="Times New Roman" pitchFamily="18" charset="0"/>
              </a:rPr>
              <a:t>NUMBER(10)</a:t>
            </a:r>
          </a:p>
          <a:p>
            <a:pPr>
              <a:buFont typeface="Wingdings" pitchFamily="2" charset="2"/>
              <a:buNone/>
            </a:pPr>
            <a:r>
              <a:rPr lang="en-IN" sz="1800" dirty="0" smtClean="0">
                <a:latin typeface="Times New Roman" pitchFamily="18" charset="0"/>
              </a:rPr>
              <a:t> </a:t>
            </a:r>
            <a:r>
              <a:rPr lang="en-IN" sz="1800" dirty="0" smtClean="0">
                <a:latin typeface="Times New Roman" pitchFamily="18" charset="0"/>
              </a:rPr>
              <a:t>TOTALCOST                                     </a:t>
            </a:r>
            <a:r>
              <a:rPr lang="en-IN" sz="1800" dirty="0" smtClean="0">
                <a:latin typeface="Times New Roman" pitchFamily="18" charset="0"/>
              </a:rPr>
              <a:t>		            NUMBER(10)</a:t>
            </a:r>
          </a:p>
          <a:p>
            <a:pPr>
              <a:buNone/>
            </a:pPr>
            <a:r>
              <a:rPr lang="en-IN" sz="1800" dirty="0" smtClean="0">
                <a:latin typeface="Times New Roman" pitchFamily="18" charset="0"/>
              </a:rPr>
              <a:t>CUID  			   FOREIGN KEY	             NUMBER(20)	</a:t>
            </a:r>
            <a:endParaRPr lang="en-IN" sz="1800" dirty="0" smtClean="0">
              <a:latin typeface="Times New Roman" pitchFamily="18" charset="0"/>
            </a:endParaRPr>
          </a:p>
          <a:p>
            <a:pPr>
              <a:buNone/>
            </a:pPr>
            <a:endParaRPr lang="en-US" sz="1800" dirty="0" smtClean="0">
              <a:latin typeface="Times New Roman" pitchFamily="18" charset="0"/>
            </a:endParaRPr>
          </a:p>
          <a:p>
            <a:pPr>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LOGIN PAGE:</a:t>
            </a:r>
            <a:endParaRPr lang="en-US" sz="4000"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060450" y="1935163"/>
            <a:ext cx="7023099" cy="4389437"/>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HOME PAGE:</a:t>
            </a:r>
            <a:endParaRPr lang="en-US" sz="4000"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1060450" y="1935163"/>
            <a:ext cx="7023099" cy="4389437"/>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INSERTION  CATEGORY:</a:t>
            </a:r>
            <a:endParaRPr lang="en-US" sz="4000"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1060450" y="1935163"/>
            <a:ext cx="7023099" cy="438943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lstStyle/>
          <a:p>
            <a:r>
              <a:rPr lang="en-US" dirty="0" smtClean="0"/>
              <a:t> Our project aims at the computerizing the details of all the </a:t>
            </a:r>
            <a:r>
              <a:rPr lang="en-US" dirty="0" err="1" smtClean="0"/>
              <a:t>cds</a:t>
            </a:r>
            <a:r>
              <a:rPr lang="en-US" dirty="0" smtClean="0"/>
              <a:t> in a </a:t>
            </a:r>
            <a:r>
              <a:rPr lang="en-US" dirty="0" err="1" smtClean="0"/>
              <a:t>cd</a:t>
            </a:r>
            <a:r>
              <a:rPr lang="en-US" dirty="0" smtClean="0"/>
              <a:t> shop. It also aims at making the computerized system much more user friendly and, thus, interactive. Also we aim at keeping high security as any change in the details of the </a:t>
            </a:r>
            <a:r>
              <a:rPr lang="en-US" dirty="0" err="1" smtClean="0"/>
              <a:t>cds</a:t>
            </a:r>
            <a:r>
              <a:rPr lang="en-US" dirty="0" smtClean="0"/>
              <a:t> would lead to inconvenience to the customer as well as to the administrator.</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INSERTION:</a:t>
            </a:r>
            <a:endParaRPr lang="en-US" sz="4000"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1060450" y="1935163"/>
            <a:ext cx="7023099" cy="4389437"/>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SUCCESS:</a:t>
            </a:r>
            <a:endParaRPr lang="en-US" sz="4000"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1060450" y="1935163"/>
            <a:ext cx="7023099" cy="4389437"/>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DELETION:</a:t>
            </a:r>
            <a:endParaRPr lang="en-US" sz="4000"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1060450" y="1935163"/>
            <a:ext cx="7023099" cy="4389437"/>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UPDATE:</a:t>
            </a:r>
            <a:endParaRPr lang="en-US" sz="4000"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1060450" y="1935163"/>
            <a:ext cx="7023099" cy="4389437"/>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BILL:</a:t>
            </a:r>
            <a:endParaRPr lang="en-US" sz="4000"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1060450" y="1935163"/>
            <a:ext cx="7023099" cy="4389437"/>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cstate="print"/>
          <a:srcRect/>
          <a:stretch>
            <a:fillRect/>
          </a:stretch>
        </p:blipFill>
        <p:spPr bwMode="auto">
          <a:xfrm>
            <a:off x="1060450" y="1935163"/>
            <a:ext cx="7023099" cy="4389437"/>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685800"/>
            <a:ext cx="8229600" cy="1139825"/>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1" i="0" u="none" strike="noStrike" kern="1200" cap="none" spc="0" normalizeH="0" baseline="0" noProof="0" dirty="0" smtClean="0">
                <a:ln>
                  <a:noFill/>
                </a:ln>
                <a:solidFill>
                  <a:schemeClr val="tx2"/>
                </a:solidFill>
                <a:effectLst/>
                <a:uLnTx/>
                <a:uFillTx/>
                <a:latin typeface="Algerian" pitchFamily="82" charset="0"/>
                <a:ea typeface="+mj-ea"/>
                <a:cs typeface="+mj-cs"/>
              </a:rPr>
              <a:t>            conclusion</a:t>
            </a:r>
            <a:endParaRPr kumimoji="0" lang="en-IN" sz="5000" b="1" i="0" u="none" strike="noStrike" kern="1200" cap="none" spc="0" normalizeH="0" baseline="0" noProof="0" dirty="0">
              <a:ln>
                <a:noFill/>
              </a:ln>
              <a:solidFill>
                <a:schemeClr val="tx2"/>
              </a:solidFill>
              <a:effectLst/>
              <a:uLnTx/>
              <a:uFillTx/>
              <a:latin typeface="Algerian" pitchFamily="82" charset="0"/>
              <a:ea typeface="+mj-ea"/>
              <a:cs typeface="+mj-cs"/>
            </a:endParaRPr>
          </a:p>
        </p:txBody>
      </p:sp>
      <p:sp>
        <p:nvSpPr>
          <p:cNvPr id="3" name="Rectangle 2"/>
          <p:cNvSpPr/>
          <p:nvPr/>
        </p:nvSpPr>
        <p:spPr>
          <a:xfrm>
            <a:off x="1143000" y="1905000"/>
            <a:ext cx="6858000" cy="4247317"/>
          </a:xfrm>
          <a:prstGeom prst="rect">
            <a:avLst/>
          </a:prstGeom>
        </p:spPr>
        <p:txBody>
          <a:bodyPr wrap="square">
            <a:spAutoFit/>
          </a:bodyPr>
          <a:lstStyle/>
          <a:p>
            <a:endParaRPr lang="en-US" sz="2400" dirty="0" smtClean="0"/>
          </a:p>
          <a:p>
            <a:r>
              <a:rPr lang="en-US" sz="2400" dirty="0" smtClean="0"/>
              <a:t> </a:t>
            </a:r>
            <a:r>
              <a:rPr lang="en-US" sz="2400" dirty="0" smtClean="0">
                <a:latin typeface="Times New Roman" pitchFamily="18" charset="0"/>
              </a:rPr>
              <a:t>By using this software the time taken for the customer to get the details of the </a:t>
            </a:r>
            <a:r>
              <a:rPr lang="en-US" sz="2400" dirty="0" err="1" smtClean="0">
                <a:latin typeface="Times New Roman" pitchFamily="18" charset="0"/>
              </a:rPr>
              <a:t>cd</a:t>
            </a:r>
            <a:r>
              <a:rPr lang="en-US" sz="2400" dirty="0" smtClean="0">
                <a:latin typeface="Times New Roman" pitchFamily="18" charset="0"/>
              </a:rPr>
              <a:t> will be less.</a:t>
            </a:r>
          </a:p>
          <a:p>
            <a:pPr>
              <a:buFont typeface="Wingdings" pitchFamily="2" charset="2"/>
              <a:buNone/>
            </a:pPr>
            <a:endParaRPr lang="en-US" sz="2400" dirty="0" smtClean="0">
              <a:latin typeface="Times New Roman" pitchFamily="18" charset="0"/>
            </a:endParaRPr>
          </a:p>
          <a:p>
            <a:endParaRPr lang="en-US" sz="2400" dirty="0" smtClean="0">
              <a:latin typeface="Times New Roman" pitchFamily="18" charset="0"/>
            </a:endParaRPr>
          </a:p>
          <a:p>
            <a:endParaRPr lang="en-US" sz="2400" dirty="0">
              <a:latin typeface="Times New Roman" pitchFamily="18" charset="0"/>
            </a:endParaRPr>
          </a:p>
          <a:p>
            <a:r>
              <a:rPr lang="en-US" sz="2400" dirty="0" smtClean="0">
                <a:latin typeface="Times New Roman" pitchFamily="18" charset="0"/>
              </a:rPr>
              <a:t>This software makes it easy for the Administrator  to maintain an efficient database of  all the </a:t>
            </a:r>
            <a:r>
              <a:rPr lang="en-US" sz="2400" dirty="0" err="1" smtClean="0">
                <a:latin typeface="Times New Roman" pitchFamily="18" charset="0"/>
              </a:rPr>
              <a:t>cds</a:t>
            </a:r>
            <a:r>
              <a:rPr lang="en-US" sz="2400" dirty="0" smtClean="0">
                <a:latin typeface="Times New Roman" pitchFamily="18" charset="0"/>
              </a:rPr>
              <a:t> available in his shop, thus making his billing system ideal.</a:t>
            </a:r>
          </a:p>
          <a:p>
            <a:endParaRPr lang="en-US" dirty="0">
              <a:latin typeface="Times New Roman" pitchFamily="18" charset="0"/>
            </a:endParaRPr>
          </a:p>
          <a:p>
            <a:endParaRPr lang="en-US" dirty="0" smtClean="0">
              <a:latin typeface="Times New Roman" pitchFamily="18" charset="0"/>
            </a:endParaRPr>
          </a:p>
          <a:p>
            <a:endParaRPr lang="en-IN" dirty="0">
              <a:latin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           References</a:t>
            </a:r>
            <a:endParaRPr lang="en-US" dirty="0"/>
          </a:p>
        </p:txBody>
      </p:sp>
      <p:sp>
        <p:nvSpPr>
          <p:cNvPr id="3" name="Content Placeholder 2"/>
          <p:cNvSpPr>
            <a:spLocks noGrp="1"/>
          </p:cNvSpPr>
          <p:nvPr>
            <p:ph idx="1"/>
          </p:nvPr>
        </p:nvSpPr>
        <p:spPr/>
        <p:txBody>
          <a:bodyPr/>
          <a:lstStyle/>
          <a:p>
            <a:pPr marL="533400" indent="-533400"/>
            <a:r>
              <a:rPr lang="en-US" sz="2800" dirty="0" smtClean="0">
                <a:latin typeface="Times New Roman" pitchFamily="18" charset="0"/>
              </a:rPr>
              <a:t>An Introduction to Database Systems by </a:t>
            </a:r>
            <a:r>
              <a:rPr lang="en-US" sz="2800" dirty="0" err="1" smtClean="0">
                <a:latin typeface="Times New Roman" pitchFamily="18" charset="0"/>
              </a:rPr>
              <a:t>C.J.Date</a:t>
            </a:r>
            <a:endParaRPr lang="en-US" sz="2800" dirty="0" smtClean="0">
              <a:latin typeface="Times New Roman" pitchFamily="18" charset="0"/>
            </a:endParaRPr>
          </a:p>
          <a:p>
            <a:pPr marL="533400" indent="-533400"/>
            <a:endParaRPr lang="en-US" sz="2800" dirty="0" smtClean="0">
              <a:latin typeface="Times New Roman" pitchFamily="18" charset="0"/>
            </a:endParaRPr>
          </a:p>
          <a:p>
            <a:pPr marL="533400" indent="-533400"/>
            <a:r>
              <a:rPr lang="en-US" sz="2800" dirty="0" smtClean="0">
                <a:latin typeface="Times New Roman" pitchFamily="18" charset="0"/>
              </a:rPr>
              <a:t>Database Programming with JDBC and Java by George Reese (O'Reilly) </a:t>
            </a:r>
          </a:p>
          <a:p>
            <a:pPr marL="533400" indent="-533400">
              <a:buFont typeface="Wingdings" pitchFamily="2" charset="2"/>
              <a:buNone/>
            </a:pPr>
            <a:endParaRPr lang="en-US" sz="2800" dirty="0" smtClean="0">
              <a:latin typeface="Times New Roman" pitchFamily="18" charset="0"/>
            </a:endParaRPr>
          </a:p>
          <a:p>
            <a:pPr marL="533400" indent="-533400"/>
            <a:r>
              <a:rPr lang="en-US" sz="2800" dirty="0" smtClean="0">
                <a:latin typeface="Times New Roman" pitchFamily="18" charset="0"/>
              </a:rPr>
              <a:t>Database Management Systems by </a:t>
            </a:r>
            <a:r>
              <a:rPr lang="en-US" sz="2800" dirty="0" err="1" smtClean="0">
                <a:latin typeface="Times New Roman" pitchFamily="18" charset="0"/>
              </a:rPr>
              <a:t>A.K.Majumdar</a:t>
            </a:r>
            <a:r>
              <a:rPr lang="en-US" sz="2800" dirty="0" smtClean="0">
                <a:latin typeface="Times New Roman" pitchFamily="18" charset="0"/>
              </a:rPr>
              <a:t> &amp; </a:t>
            </a:r>
            <a:r>
              <a:rPr lang="en-US" sz="2800" dirty="0" err="1" smtClean="0">
                <a:latin typeface="Times New Roman" pitchFamily="18" charset="0"/>
              </a:rPr>
              <a:t>P.Bhattacharya</a:t>
            </a:r>
            <a:endParaRPr lang="en-US" sz="2800" dirty="0" smtClean="0">
              <a:latin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9502925" flipV="1">
            <a:off x="409730" y="3021832"/>
            <a:ext cx="8305800" cy="914400"/>
          </a:xfrm>
          <a:ln>
            <a:solidFill>
              <a:schemeClr val="tx1">
                <a:lumMod val="75000"/>
                <a:lumOff val="25000"/>
              </a:schemeClr>
            </a:solidFill>
          </a:ln>
        </p:spPr>
        <p:txBody>
          <a:bodyPr/>
          <a:lstStyle/>
          <a:p>
            <a:r>
              <a:rPr lang="en-US" i="1" dirty="0" smtClean="0">
                <a:effectLst>
                  <a:outerShdw blurRad="38100" dist="38100" dir="2700000" algn="tl">
                    <a:srgbClr val="000000">
                      <a:alpha val="43137"/>
                    </a:srgbClr>
                  </a:outerShdw>
                </a:effectLst>
              </a:rPr>
              <a:t>                </a:t>
            </a:r>
            <a:r>
              <a:rPr lang="en-US" b="1" dirty="0" smtClean="0">
                <a:latin typeface="Algerian" pitchFamily="82" charset="0"/>
              </a:rPr>
              <a:t>THANK YOU</a:t>
            </a:r>
            <a:endParaRPr lang="en-US" dirty="0">
              <a:solidFill>
                <a:schemeClr val="tx1">
                  <a:lumMod val="85000"/>
                  <a:lumOff val="15000"/>
                </a:schemeClr>
              </a:solidFill>
              <a:effectLst>
                <a:outerShdw blurRad="38100" dist="38100" dir="2700000" algn="tl">
                  <a:srgbClr val="000000">
                    <a:alpha val="43137"/>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p:txBody>
          <a:bodyPr/>
          <a:lstStyle/>
          <a:p>
            <a:pPr>
              <a:buNone/>
            </a:pPr>
            <a:r>
              <a:rPr lang="en-US" dirty="0" smtClean="0"/>
              <a:t> It can be definitely said that the model of “CD STORES MANAGEMENT SYSTEM” is more efficient. The entire implemented system mainly demonstrates the concept of a maintaining the details of the </a:t>
            </a:r>
            <a:r>
              <a:rPr lang="en-US" dirty="0" err="1" smtClean="0"/>
              <a:t>cds</a:t>
            </a:r>
            <a:r>
              <a:rPr lang="en-US" dirty="0" smtClean="0"/>
              <a:t> and the transactions with the customers as per the administrator requirement. This project helps the administrator from avoiding the manual stress in maintaining the transaction records. There is always some scope for further development, even in an otherwise complete and comprehensive system</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2624138" y="80963"/>
            <a:ext cx="2124075" cy="304800"/>
          </a:xfrm>
          <a:prstGeom prst="rect">
            <a:avLst/>
          </a:prstGeom>
          <a:gradFill rotWithShape="0">
            <a:gsLst>
              <a:gs pos="0">
                <a:srgbClr val="FFFFFF"/>
              </a:gs>
              <a:gs pos="100000">
                <a:srgbClr val="999999"/>
              </a:gs>
            </a:gsLst>
            <a:lin ang="5400000" scaled="1"/>
          </a:gradFill>
          <a:ln w="12700">
            <a:solidFill>
              <a:srgbClr val="666666"/>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ADMINISTRATOR</a:t>
            </a:r>
            <a:endParaRPr kumimoji="0" lang="en-US" sz="1800" b="0" i="0" u="none" strike="noStrike" cap="none" normalizeH="0" baseline="0" smtClean="0">
              <a:ln>
                <a:noFill/>
              </a:ln>
              <a:solidFill>
                <a:schemeClr val="tx1"/>
              </a:solidFill>
              <a:effectLst/>
              <a:latin typeface="Arial" pitchFamily="34" charset="0"/>
            </a:endParaRPr>
          </a:p>
        </p:txBody>
      </p:sp>
      <p:sp>
        <p:nvSpPr>
          <p:cNvPr id="1027" name="Oval 3"/>
          <p:cNvSpPr>
            <a:spLocks noChangeArrowheads="1"/>
          </p:cNvSpPr>
          <p:nvPr/>
        </p:nvSpPr>
        <p:spPr bwMode="auto">
          <a:xfrm>
            <a:off x="4562475" y="582613"/>
            <a:ext cx="1457325" cy="48577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adminname</a:t>
            </a:r>
            <a:endParaRPr kumimoji="0" lang="en-US" sz="1800" b="0" i="0" u="none" strike="noStrike" cap="none" normalizeH="0" baseline="0" smtClean="0">
              <a:ln>
                <a:noFill/>
              </a:ln>
              <a:solidFill>
                <a:schemeClr val="tx1"/>
              </a:solidFill>
              <a:effectLst/>
              <a:latin typeface="Arial" pitchFamily="34" charset="0"/>
            </a:endParaRPr>
          </a:p>
        </p:txBody>
      </p:sp>
      <p:sp>
        <p:nvSpPr>
          <p:cNvPr id="1028" name="Oval 4"/>
          <p:cNvSpPr>
            <a:spLocks noChangeArrowheads="1"/>
          </p:cNvSpPr>
          <p:nvPr/>
        </p:nvSpPr>
        <p:spPr bwMode="auto">
          <a:xfrm>
            <a:off x="5257800" y="33338"/>
            <a:ext cx="1457325" cy="48577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rPr>
              <a:t>       </a:t>
            </a:r>
            <a:r>
              <a:rPr kumimoji="0" lang="en-US" sz="1100" b="0" i="0" u="sng" strike="noStrike" cap="none" normalizeH="0" baseline="0" dirty="0" smtClean="0">
                <a:ln>
                  <a:noFill/>
                </a:ln>
                <a:solidFill>
                  <a:schemeClr val="tx1"/>
                </a:solidFill>
                <a:effectLst/>
                <a:latin typeface="Calibri" pitchFamily="34" charset="0"/>
              </a:rPr>
              <a:t>adminid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029" name="AutoShape 5"/>
          <p:cNvSpPr>
            <a:spLocks noChangeArrowheads="1"/>
          </p:cNvSpPr>
          <p:nvPr/>
        </p:nvSpPr>
        <p:spPr bwMode="auto">
          <a:xfrm>
            <a:off x="3241675" y="519113"/>
            <a:ext cx="787400" cy="647700"/>
          </a:xfrm>
          <a:prstGeom prst="diamond">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rgbClr val="FFFFFF"/>
                </a:solidFill>
                <a:effectLst/>
                <a:latin typeface="Calibri" pitchFamily="34" charset="0"/>
              </a:rPr>
              <a:t>logins</a:t>
            </a:r>
            <a:endParaRPr kumimoji="0" lang="en-US" sz="1800" b="0" i="0" u="none" strike="noStrike" cap="none" normalizeH="0" baseline="0" smtClean="0">
              <a:ln>
                <a:noFill/>
              </a:ln>
              <a:solidFill>
                <a:schemeClr val="tx1"/>
              </a:solidFill>
              <a:effectLst/>
              <a:latin typeface="Arial" pitchFamily="34" charset="0"/>
            </a:endParaRPr>
          </a:p>
        </p:txBody>
      </p:sp>
      <p:sp>
        <p:nvSpPr>
          <p:cNvPr id="1030" name="Rectangle 6"/>
          <p:cNvSpPr>
            <a:spLocks noChangeArrowheads="1"/>
          </p:cNvSpPr>
          <p:nvPr/>
        </p:nvSpPr>
        <p:spPr bwMode="auto">
          <a:xfrm>
            <a:off x="2624138" y="1328738"/>
            <a:ext cx="2124075" cy="304800"/>
          </a:xfrm>
          <a:prstGeom prst="rect">
            <a:avLst/>
          </a:prstGeom>
          <a:gradFill rotWithShape="0">
            <a:gsLst>
              <a:gs pos="0">
                <a:srgbClr val="FFFFFF"/>
              </a:gs>
              <a:gs pos="100000">
                <a:srgbClr val="999999"/>
              </a:gs>
            </a:gsLst>
            <a:lin ang="5400000" scaled="1"/>
          </a:gradFill>
          <a:ln w="12700">
            <a:solidFill>
              <a:srgbClr val="666666"/>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login</a:t>
            </a:r>
            <a:endParaRPr kumimoji="0" lang="en-US" sz="1800" b="0" i="0" u="none" strike="noStrike" cap="none" normalizeH="0" baseline="0" smtClean="0">
              <a:ln>
                <a:noFill/>
              </a:ln>
              <a:solidFill>
                <a:schemeClr val="tx1"/>
              </a:solidFill>
              <a:effectLst/>
              <a:latin typeface="Arial" pitchFamily="34" charset="0"/>
            </a:endParaRPr>
          </a:p>
        </p:txBody>
      </p:sp>
      <p:sp>
        <p:nvSpPr>
          <p:cNvPr id="1031" name="Oval 7"/>
          <p:cNvSpPr>
            <a:spLocks noChangeArrowheads="1"/>
          </p:cNvSpPr>
          <p:nvPr/>
        </p:nvSpPr>
        <p:spPr bwMode="auto">
          <a:xfrm>
            <a:off x="742950" y="1387475"/>
            <a:ext cx="1457325" cy="48577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password</a:t>
            </a:r>
            <a:endParaRPr kumimoji="0" lang="en-US" sz="1800" b="0" i="0" u="none" strike="noStrike" cap="none" normalizeH="0" baseline="0" smtClean="0">
              <a:ln>
                <a:noFill/>
              </a:ln>
              <a:solidFill>
                <a:schemeClr val="tx1"/>
              </a:solidFill>
              <a:effectLst/>
              <a:latin typeface="Arial" pitchFamily="34" charset="0"/>
            </a:endParaRPr>
          </a:p>
        </p:txBody>
      </p:sp>
      <p:sp>
        <p:nvSpPr>
          <p:cNvPr id="1032" name="Oval 8"/>
          <p:cNvSpPr>
            <a:spLocks noChangeArrowheads="1"/>
          </p:cNvSpPr>
          <p:nvPr/>
        </p:nvSpPr>
        <p:spPr bwMode="auto">
          <a:xfrm>
            <a:off x="1166813" y="792163"/>
            <a:ext cx="1457325" cy="48577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rPr>
              <a:t>        </a:t>
            </a:r>
            <a:r>
              <a:rPr kumimoji="0" lang="en-US" sz="1100" b="0" i="0" u="sng" strike="noStrike" cap="none" normalizeH="0" baseline="0" dirty="0" err="1" smtClean="0">
                <a:ln>
                  <a:noFill/>
                </a:ln>
                <a:solidFill>
                  <a:schemeClr val="tx1"/>
                </a:solidFill>
                <a:effectLst/>
                <a:latin typeface="Calibri" pitchFamily="34" charset="0"/>
              </a:rPr>
              <a:t>userid</a:t>
            </a:r>
            <a:endParaRPr kumimoji="0" lang="en-US" sz="1800" b="0" i="0" u="none" strike="noStrike" cap="none" normalizeH="0" baseline="0" dirty="0" smtClean="0">
              <a:ln>
                <a:noFill/>
              </a:ln>
              <a:solidFill>
                <a:schemeClr val="tx1"/>
              </a:solidFill>
              <a:effectLst/>
              <a:latin typeface="Arial" pitchFamily="34" charset="0"/>
            </a:endParaRPr>
          </a:p>
        </p:txBody>
      </p:sp>
      <p:sp>
        <p:nvSpPr>
          <p:cNvPr id="1033" name="AutoShape 9"/>
          <p:cNvSpPr>
            <a:spLocks noChangeArrowheads="1"/>
          </p:cNvSpPr>
          <p:nvPr/>
        </p:nvSpPr>
        <p:spPr bwMode="auto">
          <a:xfrm>
            <a:off x="2120900" y="1852613"/>
            <a:ext cx="627063" cy="628650"/>
          </a:xfrm>
          <a:prstGeom prst="diamond">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800" b="0" i="0" u="none" strike="noStrike" cap="none" normalizeH="0" baseline="0" smtClean="0">
                <a:ln>
                  <a:noFill/>
                </a:ln>
                <a:solidFill>
                  <a:srgbClr val="FFFFFF"/>
                </a:solidFill>
                <a:effectLst/>
                <a:latin typeface="Calibri" pitchFamily="34" charset="0"/>
              </a:rPr>
              <a:t>add</a:t>
            </a:r>
            <a:endParaRPr kumimoji="0" lang="en-US" sz="1800" b="0" i="0" u="none" strike="noStrike" cap="none" normalizeH="0" baseline="0" smtClean="0">
              <a:ln>
                <a:noFill/>
              </a:ln>
              <a:solidFill>
                <a:schemeClr val="tx1"/>
              </a:solidFill>
              <a:effectLst/>
              <a:latin typeface="Arial" pitchFamily="34" charset="0"/>
            </a:endParaRPr>
          </a:p>
        </p:txBody>
      </p:sp>
      <p:sp>
        <p:nvSpPr>
          <p:cNvPr id="1034" name="Rectangle 10"/>
          <p:cNvSpPr>
            <a:spLocks noChangeArrowheads="1"/>
          </p:cNvSpPr>
          <p:nvPr/>
        </p:nvSpPr>
        <p:spPr bwMode="auto">
          <a:xfrm>
            <a:off x="2624138" y="2709863"/>
            <a:ext cx="2052637" cy="304800"/>
          </a:xfrm>
          <a:prstGeom prst="rect">
            <a:avLst/>
          </a:prstGeom>
          <a:gradFill rotWithShape="0">
            <a:gsLst>
              <a:gs pos="0">
                <a:srgbClr val="FFFFFF"/>
              </a:gs>
              <a:gs pos="100000">
                <a:srgbClr val="999999"/>
              </a:gs>
            </a:gsLst>
            <a:lin ang="5400000" scaled="1"/>
          </a:gradFill>
          <a:ln w="12700">
            <a:solidFill>
              <a:srgbClr val="666666"/>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category</a:t>
            </a:r>
            <a:endParaRPr kumimoji="0" lang="en-US" sz="1800" b="0" i="0" u="none" strike="noStrike" cap="none" normalizeH="0" baseline="0" smtClean="0">
              <a:ln>
                <a:noFill/>
              </a:ln>
              <a:solidFill>
                <a:schemeClr val="tx1"/>
              </a:solidFill>
              <a:effectLst/>
              <a:latin typeface="Arial" pitchFamily="34" charset="0"/>
            </a:endParaRPr>
          </a:p>
        </p:txBody>
      </p:sp>
      <p:sp>
        <p:nvSpPr>
          <p:cNvPr id="1035" name="AutoShape 11"/>
          <p:cNvSpPr>
            <a:spLocks noChangeArrowheads="1"/>
          </p:cNvSpPr>
          <p:nvPr/>
        </p:nvSpPr>
        <p:spPr bwMode="auto">
          <a:xfrm>
            <a:off x="3546475" y="1852613"/>
            <a:ext cx="638175" cy="674687"/>
          </a:xfrm>
          <a:prstGeom prst="diamond">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600" b="0" i="0" u="none" strike="noStrike" cap="none" normalizeH="0" baseline="0" smtClean="0">
                <a:ln>
                  <a:noFill/>
                </a:ln>
                <a:solidFill>
                  <a:schemeClr val="tx1"/>
                </a:solidFill>
                <a:effectLst/>
                <a:latin typeface="Calibri" pitchFamily="34" charset="0"/>
              </a:rPr>
              <a:t> </a:t>
            </a:r>
            <a:r>
              <a:rPr kumimoji="0" lang="en-US" sz="600" b="0" i="0" u="none" strike="noStrike" cap="none" normalizeH="0" baseline="0" smtClean="0">
                <a:ln>
                  <a:noFill/>
                </a:ln>
                <a:solidFill>
                  <a:srgbClr val="FFFFFF"/>
                </a:solidFill>
                <a:effectLst/>
                <a:latin typeface="Calibri" pitchFamily="34" charset="0"/>
              </a:rPr>
              <a:t>update</a:t>
            </a:r>
            <a:endParaRPr kumimoji="0" lang="en-US" sz="1800" b="0" i="0" u="none" strike="noStrike" cap="none" normalizeH="0" baseline="0" smtClean="0">
              <a:ln>
                <a:noFill/>
              </a:ln>
              <a:solidFill>
                <a:schemeClr val="tx1"/>
              </a:solidFill>
              <a:effectLst/>
              <a:latin typeface="Arial" pitchFamily="34" charset="0"/>
            </a:endParaRPr>
          </a:p>
        </p:txBody>
      </p:sp>
      <p:sp>
        <p:nvSpPr>
          <p:cNvPr id="1036" name="AutoShape 12"/>
          <p:cNvSpPr>
            <a:spLocks noChangeArrowheads="1"/>
          </p:cNvSpPr>
          <p:nvPr/>
        </p:nvSpPr>
        <p:spPr bwMode="auto">
          <a:xfrm>
            <a:off x="2847975" y="1852613"/>
            <a:ext cx="582613" cy="628650"/>
          </a:xfrm>
          <a:prstGeom prst="diamond">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500" b="0" i="0" u="none" strike="noStrike" cap="none" normalizeH="0" baseline="0" smtClean="0">
                <a:ln>
                  <a:noFill/>
                </a:ln>
                <a:solidFill>
                  <a:schemeClr val="tx1"/>
                </a:solidFill>
                <a:effectLst/>
                <a:latin typeface="Calibri" pitchFamily="34" charset="0"/>
              </a:rPr>
              <a:t>   </a:t>
            </a:r>
            <a:r>
              <a:rPr kumimoji="0" lang="en-US" sz="500" b="0" i="0" u="none" strike="noStrike" cap="none" normalizeH="0" baseline="0" smtClean="0">
                <a:ln>
                  <a:noFill/>
                </a:ln>
                <a:solidFill>
                  <a:srgbClr val="FFFFFF"/>
                </a:solidFill>
                <a:effectLst/>
                <a:latin typeface="Calibri" pitchFamily="34" charset="0"/>
              </a:rPr>
              <a:t>delete</a:t>
            </a:r>
            <a:endParaRPr kumimoji="0" lang="en-US" sz="1800" b="0" i="0" u="none" strike="noStrike" cap="none" normalizeH="0" baseline="0" smtClean="0">
              <a:ln>
                <a:noFill/>
              </a:ln>
              <a:solidFill>
                <a:schemeClr val="tx1"/>
              </a:solidFill>
              <a:effectLst/>
              <a:latin typeface="Arial" pitchFamily="34" charset="0"/>
            </a:endParaRPr>
          </a:p>
        </p:txBody>
      </p:sp>
      <p:sp>
        <p:nvSpPr>
          <p:cNvPr id="1037" name="AutoShape 13"/>
          <p:cNvSpPr>
            <a:spLocks noChangeArrowheads="1"/>
          </p:cNvSpPr>
          <p:nvPr/>
        </p:nvSpPr>
        <p:spPr bwMode="auto">
          <a:xfrm>
            <a:off x="4387850" y="1873250"/>
            <a:ext cx="593725" cy="608013"/>
          </a:xfrm>
          <a:prstGeom prst="diamond">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500" b="0" i="0" u="none" strike="noStrike" cap="none" normalizeH="0" baseline="0" smtClean="0">
                <a:ln>
                  <a:noFill/>
                </a:ln>
                <a:solidFill>
                  <a:schemeClr val="tx1"/>
                </a:solidFill>
                <a:effectLst/>
                <a:latin typeface="Cambria" pitchFamily="18" charset="0"/>
              </a:rPr>
              <a:t>   </a:t>
            </a:r>
            <a:r>
              <a:rPr kumimoji="0" lang="en-US" sz="500" b="0" i="0" u="none" strike="noStrike" cap="none" normalizeH="0" baseline="0" smtClean="0">
                <a:ln>
                  <a:noFill/>
                </a:ln>
                <a:solidFill>
                  <a:srgbClr val="FFFFFF"/>
                </a:solidFill>
                <a:effectLst/>
                <a:latin typeface="Cambria" pitchFamily="18" charset="0"/>
              </a:rPr>
              <a:t>search</a:t>
            </a:r>
            <a:endParaRPr kumimoji="0" lang="en-US" sz="1800" b="0" i="0" u="none" strike="noStrike" cap="none" normalizeH="0" baseline="0" smtClean="0">
              <a:ln>
                <a:noFill/>
              </a:ln>
              <a:solidFill>
                <a:schemeClr val="tx1"/>
              </a:solidFill>
              <a:effectLst/>
              <a:latin typeface="Arial" pitchFamily="34" charset="0"/>
            </a:endParaRPr>
          </a:p>
        </p:txBody>
      </p:sp>
      <p:sp>
        <p:nvSpPr>
          <p:cNvPr id="1038" name="AutoShape 14"/>
          <p:cNvSpPr>
            <a:spLocks noChangeArrowheads="1"/>
          </p:cNvSpPr>
          <p:nvPr/>
        </p:nvSpPr>
        <p:spPr bwMode="auto">
          <a:xfrm>
            <a:off x="3181350" y="3121025"/>
            <a:ext cx="682625" cy="620713"/>
          </a:xfrm>
          <a:prstGeom prst="diamond">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700" b="0" i="0" u="none" strike="noStrike" cap="none" normalizeH="0" baseline="0" smtClean="0">
                <a:ln>
                  <a:noFill/>
                </a:ln>
                <a:solidFill>
                  <a:srgbClr val="FFFFFF"/>
                </a:solidFill>
                <a:effectLst/>
                <a:latin typeface="Calibri" pitchFamily="34" charset="0"/>
              </a:rPr>
              <a:t>categorised</a:t>
            </a:r>
            <a:endParaRPr kumimoji="0" lang="en-US" sz="1800" b="0" i="0" u="none" strike="noStrike" cap="none" normalizeH="0" baseline="0" smtClean="0">
              <a:ln>
                <a:noFill/>
              </a:ln>
              <a:solidFill>
                <a:schemeClr val="tx1"/>
              </a:solidFill>
              <a:effectLst/>
              <a:latin typeface="Arial" pitchFamily="34" charset="0"/>
            </a:endParaRPr>
          </a:p>
        </p:txBody>
      </p:sp>
      <p:sp>
        <p:nvSpPr>
          <p:cNvPr id="1039" name="Rectangle 15"/>
          <p:cNvSpPr>
            <a:spLocks noChangeArrowheads="1"/>
          </p:cNvSpPr>
          <p:nvPr/>
        </p:nvSpPr>
        <p:spPr bwMode="auto">
          <a:xfrm>
            <a:off x="2552700" y="3862388"/>
            <a:ext cx="2124075" cy="304800"/>
          </a:xfrm>
          <a:prstGeom prst="rect">
            <a:avLst/>
          </a:prstGeom>
          <a:gradFill rotWithShape="0">
            <a:gsLst>
              <a:gs pos="0">
                <a:srgbClr val="FFFFFF"/>
              </a:gs>
              <a:gs pos="100000">
                <a:srgbClr val="999999"/>
              </a:gs>
            </a:gsLst>
            <a:lin ang="5400000" scaled="1"/>
          </a:gradFill>
          <a:ln w="12700">
            <a:solidFill>
              <a:srgbClr val="666666"/>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products</a:t>
            </a:r>
            <a:endParaRPr kumimoji="0" lang="en-US" sz="1800" b="0" i="0" u="none" strike="noStrike" cap="none" normalizeH="0" baseline="0" smtClean="0">
              <a:ln>
                <a:noFill/>
              </a:ln>
              <a:solidFill>
                <a:schemeClr val="tx1"/>
              </a:solidFill>
              <a:effectLst/>
              <a:latin typeface="Arial" pitchFamily="34" charset="0"/>
            </a:endParaRPr>
          </a:p>
        </p:txBody>
      </p:sp>
      <p:sp>
        <p:nvSpPr>
          <p:cNvPr id="1040" name="AutoShape 16"/>
          <p:cNvSpPr>
            <a:spLocks noChangeArrowheads="1"/>
          </p:cNvSpPr>
          <p:nvPr/>
        </p:nvSpPr>
        <p:spPr bwMode="auto">
          <a:xfrm>
            <a:off x="3122613" y="4311650"/>
            <a:ext cx="858837" cy="657225"/>
          </a:xfrm>
          <a:prstGeom prst="diamond">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600" b="0" i="0" u="none" strike="noStrike" cap="none" normalizeH="0" baseline="0" smtClean="0">
                <a:ln>
                  <a:noFill/>
                </a:ln>
                <a:solidFill>
                  <a:schemeClr val="tx1"/>
                </a:solidFill>
                <a:effectLst/>
                <a:latin typeface="Calibri" pitchFamily="34" charset="0"/>
              </a:rPr>
              <a:t> </a:t>
            </a:r>
            <a:r>
              <a:rPr kumimoji="0" lang="en-US" sz="600" b="0" i="0" u="none" strike="noStrike" cap="none" normalizeH="0" baseline="0" smtClean="0">
                <a:ln>
                  <a:noFill/>
                </a:ln>
                <a:solidFill>
                  <a:srgbClr val="FFFFFF"/>
                </a:solidFill>
                <a:effectLst/>
                <a:latin typeface="Calibri" pitchFamily="34" charset="0"/>
              </a:rPr>
              <a:t>Differenciated as</a:t>
            </a:r>
            <a:endParaRPr kumimoji="0" lang="en-US" sz="1800" b="0" i="0" u="none" strike="noStrike" cap="none" normalizeH="0" baseline="0" smtClean="0">
              <a:ln>
                <a:noFill/>
              </a:ln>
              <a:solidFill>
                <a:schemeClr val="tx1"/>
              </a:solidFill>
              <a:effectLst/>
              <a:latin typeface="Arial" pitchFamily="34" charset="0"/>
            </a:endParaRPr>
          </a:p>
        </p:txBody>
      </p:sp>
      <p:sp>
        <p:nvSpPr>
          <p:cNvPr id="1041" name="Rectangle 17"/>
          <p:cNvSpPr>
            <a:spLocks noChangeArrowheads="1"/>
          </p:cNvSpPr>
          <p:nvPr/>
        </p:nvSpPr>
        <p:spPr bwMode="auto">
          <a:xfrm>
            <a:off x="2513013" y="6407150"/>
            <a:ext cx="2124075" cy="304800"/>
          </a:xfrm>
          <a:prstGeom prst="rect">
            <a:avLst/>
          </a:prstGeom>
          <a:gradFill rotWithShape="0">
            <a:gsLst>
              <a:gs pos="0">
                <a:srgbClr val="FFFFFF"/>
              </a:gs>
              <a:gs pos="100000">
                <a:srgbClr val="999999"/>
              </a:gs>
            </a:gsLst>
            <a:lin ang="5400000" scaled="1"/>
          </a:gradFill>
          <a:ln w="12700">
            <a:solidFill>
              <a:srgbClr val="666666"/>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pdetails</a:t>
            </a:r>
            <a:endParaRPr kumimoji="0" lang="en-US" sz="1800" b="0" i="0" u="none" strike="noStrike" cap="none" normalizeH="0" baseline="0" smtClean="0">
              <a:ln>
                <a:noFill/>
              </a:ln>
              <a:solidFill>
                <a:schemeClr val="tx1"/>
              </a:solidFill>
              <a:effectLst/>
              <a:latin typeface="Arial" pitchFamily="34" charset="0"/>
            </a:endParaRPr>
          </a:p>
        </p:txBody>
      </p:sp>
      <p:sp>
        <p:nvSpPr>
          <p:cNvPr id="1042" name="AutoShape 18"/>
          <p:cNvSpPr>
            <a:spLocks noChangeArrowheads="1"/>
          </p:cNvSpPr>
          <p:nvPr/>
        </p:nvSpPr>
        <p:spPr bwMode="auto">
          <a:xfrm>
            <a:off x="3132138" y="5588000"/>
            <a:ext cx="858837" cy="638175"/>
          </a:xfrm>
          <a:prstGeom prst="diamond">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600" b="0" i="0" u="none" strike="noStrike" cap="none" normalizeH="0" baseline="0" smtClean="0">
                <a:ln>
                  <a:noFill/>
                </a:ln>
                <a:solidFill>
                  <a:schemeClr val="tx1"/>
                </a:solidFill>
                <a:effectLst/>
                <a:latin typeface="Calibri" pitchFamily="34" charset="0"/>
              </a:rPr>
              <a:t> </a:t>
            </a:r>
            <a:r>
              <a:rPr kumimoji="0" lang="en-US" sz="600" b="0" i="0" u="none" strike="noStrike" cap="none" normalizeH="0" baseline="0" smtClean="0">
                <a:ln>
                  <a:noFill/>
                </a:ln>
                <a:solidFill>
                  <a:srgbClr val="FFFFFF"/>
                </a:solidFill>
                <a:effectLst/>
                <a:latin typeface="Calibri" pitchFamily="34" charset="0"/>
              </a:rPr>
              <a:t>purchases</a:t>
            </a:r>
            <a:endParaRPr kumimoji="0" lang="en-US" sz="1800" b="0" i="0" u="none" strike="noStrike" cap="none" normalizeH="0" baseline="0" smtClean="0">
              <a:ln>
                <a:noFill/>
              </a:ln>
              <a:solidFill>
                <a:schemeClr val="tx1"/>
              </a:solidFill>
              <a:effectLst/>
              <a:latin typeface="Arial" pitchFamily="34" charset="0"/>
            </a:endParaRPr>
          </a:p>
        </p:txBody>
      </p:sp>
      <p:sp>
        <p:nvSpPr>
          <p:cNvPr id="1043" name="Rectangle 19"/>
          <p:cNvSpPr>
            <a:spLocks noChangeArrowheads="1"/>
          </p:cNvSpPr>
          <p:nvPr/>
        </p:nvSpPr>
        <p:spPr bwMode="auto">
          <a:xfrm>
            <a:off x="2552700" y="5159375"/>
            <a:ext cx="2124075" cy="304800"/>
          </a:xfrm>
          <a:prstGeom prst="rect">
            <a:avLst/>
          </a:prstGeom>
          <a:gradFill rotWithShape="0">
            <a:gsLst>
              <a:gs pos="0">
                <a:srgbClr val="FFFFFF"/>
              </a:gs>
              <a:gs pos="100000">
                <a:srgbClr val="999999"/>
              </a:gs>
            </a:gsLst>
            <a:lin ang="5400000" scaled="1"/>
          </a:gradFill>
          <a:ln w="12700">
            <a:solidFill>
              <a:srgbClr val="666666"/>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producttype</a:t>
            </a:r>
            <a:endParaRPr kumimoji="0" lang="en-US" sz="1800" b="0" i="0" u="none" strike="noStrike" cap="none" normalizeH="0" baseline="0" smtClean="0">
              <a:ln>
                <a:noFill/>
              </a:ln>
              <a:solidFill>
                <a:schemeClr val="tx1"/>
              </a:solidFill>
              <a:effectLst/>
              <a:latin typeface="Arial" pitchFamily="34" charset="0"/>
            </a:endParaRPr>
          </a:p>
        </p:txBody>
      </p:sp>
      <p:sp>
        <p:nvSpPr>
          <p:cNvPr id="1044" name="Oval 20"/>
          <p:cNvSpPr>
            <a:spLocks noChangeArrowheads="1"/>
          </p:cNvSpPr>
          <p:nvPr/>
        </p:nvSpPr>
        <p:spPr bwMode="auto">
          <a:xfrm>
            <a:off x="4981575" y="2224088"/>
            <a:ext cx="1457325" cy="48577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a:t>
            </a:r>
            <a:r>
              <a:rPr kumimoji="0" lang="en-US" sz="1100" b="0" i="0" u="sng" strike="noStrike" cap="none" normalizeH="0" baseline="0" smtClean="0">
                <a:ln>
                  <a:noFill/>
                </a:ln>
                <a:solidFill>
                  <a:schemeClr val="tx1"/>
                </a:solidFill>
                <a:effectLst/>
                <a:latin typeface="Calibri" pitchFamily="34" charset="0"/>
              </a:rPr>
              <a:t> cid</a:t>
            </a:r>
            <a:endParaRPr kumimoji="0" lang="en-US" sz="1800" b="0" i="0" u="none" strike="noStrike" cap="none" normalizeH="0" baseline="0" smtClean="0">
              <a:ln>
                <a:noFill/>
              </a:ln>
              <a:solidFill>
                <a:schemeClr val="tx1"/>
              </a:solidFill>
              <a:effectLst/>
              <a:latin typeface="Arial" pitchFamily="34" charset="0"/>
            </a:endParaRPr>
          </a:p>
        </p:txBody>
      </p:sp>
      <p:sp>
        <p:nvSpPr>
          <p:cNvPr id="1045" name="Oval 21"/>
          <p:cNvSpPr>
            <a:spLocks noChangeArrowheads="1"/>
          </p:cNvSpPr>
          <p:nvPr/>
        </p:nvSpPr>
        <p:spPr bwMode="auto">
          <a:xfrm>
            <a:off x="5091113" y="2824163"/>
            <a:ext cx="1457325" cy="48577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cname</a:t>
            </a:r>
            <a:endParaRPr kumimoji="0" lang="en-US" sz="1800" b="0" i="0" u="none" strike="noStrike" cap="none" normalizeH="0" baseline="0" smtClean="0">
              <a:ln>
                <a:noFill/>
              </a:ln>
              <a:solidFill>
                <a:schemeClr val="tx1"/>
              </a:solidFill>
              <a:effectLst/>
              <a:latin typeface="Arial" pitchFamily="34" charset="0"/>
            </a:endParaRPr>
          </a:p>
        </p:txBody>
      </p:sp>
      <p:sp>
        <p:nvSpPr>
          <p:cNvPr id="1046" name="Oval 22"/>
          <p:cNvSpPr>
            <a:spLocks noChangeArrowheads="1"/>
          </p:cNvSpPr>
          <p:nvPr/>
        </p:nvSpPr>
        <p:spPr bwMode="auto">
          <a:xfrm>
            <a:off x="981075" y="3424238"/>
            <a:ext cx="1457325" cy="48577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a:t>
            </a:r>
            <a:r>
              <a:rPr kumimoji="0" lang="en-US" sz="1100" b="0" i="0" u="sng" strike="noStrike" cap="none" normalizeH="0" baseline="0" smtClean="0">
                <a:ln>
                  <a:noFill/>
                </a:ln>
                <a:solidFill>
                  <a:schemeClr val="tx1"/>
                </a:solidFill>
                <a:effectLst/>
                <a:latin typeface="Calibri" pitchFamily="34" charset="0"/>
              </a:rPr>
              <a:t> pid</a:t>
            </a:r>
            <a:endParaRPr kumimoji="0" lang="en-US" sz="1800" b="0" i="0" u="none" strike="noStrike" cap="none" normalizeH="0" baseline="0" smtClean="0">
              <a:ln>
                <a:noFill/>
              </a:ln>
              <a:solidFill>
                <a:schemeClr val="tx1"/>
              </a:solidFill>
              <a:effectLst/>
              <a:latin typeface="Arial" pitchFamily="34" charset="0"/>
            </a:endParaRPr>
          </a:p>
        </p:txBody>
      </p:sp>
      <p:sp>
        <p:nvSpPr>
          <p:cNvPr id="1047" name="Oval 23"/>
          <p:cNvSpPr>
            <a:spLocks noChangeArrowheads="1"/>
          </p:cNvSpPr>
          <p:nvPr/>
        </p:nvSpPr>
        <p:spPr bwMode="auto">
          <a:xfrm>
            <a:off x="4981575" y="3500438"/>
            <a:ext cx="1457325" cy="48577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cid</a:t>
            </a:r>
            <a:endParaRPr kumimoji="0" lang="en-US" sz="1800" b="0" i="0" u="none" strike="noStrike" cap="none" normalizeH="0" baseline="0" smtClean="0">
              <a:ln>
                <a:noFill/>
              </a:ln>
              <a:solidFill>
                <a:schemeClr val="tx1"/>
              </a:solidFill>
              <a:effectLst/>
              <a:latin typeface="Arial" pitchFamily="34" charset="0"/>
            </a:endParaRPr>
          </a:p>
        </p:txBody>
      </p:sp>
      <p:sp>
        <p:nvSpPr>
          <p:cNvPr id="1048" name="Oval 24"/>
          <p:cNvSpPr>
            <a:spLocks noChangeArrowheads="1"/>
          </p:cNvSpPr>
          <p:nvPr/>
        </p:nvSpPr>
        <p:spPr bwMode="auto">
          <a:xfrm>
            <a:off x="581025" y="4311650"/>
            <a:ext cx="1457325" cy="401638"/>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pname</a:t>
            </a:r>
            <a:endParaRPr kumimoji="0" lang="en-US" sz="1800" b="0" i="0" u="none" strike="noStrike" cap="none" normalizeH="0" baseline="0" smtClean="0">
              <a:ln>
                <a:noFill/>
              </a:ln>
              <a:solidFill>
                <a:schemeClr val="tx1"/>
              </a:solidFill>
              <a:effectLst/>
              <a:latin typeface="Arial" pitchFamily="34" charset="0"/>
            </a:endParaRPr>
          </a:p>
        </p:txBody>
      </p:sp>
      <p:sp>
        <p:nvSpPr>
          <p:cNvPr id="1049" name="Oval 25"/>
          <p:cNvSpPr>
            <a:spLocks noChangeArrowheads="1"/>
          </p:cNvSpPr>
          <p:nvPr/>
        </p:nvSpPr>
        <p:spPr bwMode="auto">
          <a:xfrm>
            <a:off x="581025" y="4968875"/>
            <a:ext cx="1457325" cy="438150"/>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sng" strike="noStrike" cap="none" normalizeH="0" baseline="0" smtClean="0">
                <a:ln>
                  <a:noFill/>
                </a:ln>
                <a:solidFill>
                  <a:schemeClr val="tx1"/>
                </a:solidFill>
                <a:effectLst/>
                <a:latin typeface="Calibri" pitchFamily="34" charset="0"/>
              </a:rPr>
              <a:t>companyid</a:t>
            </a:r>
            <a:endParaRPr kumimoji="0" lang="en-US" sz="1800" b="0" i="0" u="none" strike="noStrike" cap="none" normalizeH="0" baseline="0" smtClean="0">
              <a:ln>
                <a:noFill/>
              </a:ln>
              <a:solidFill>
                <a:schemeClr val="tx1"/>
              </a:solidFill>
              <a:effectLst/>
              <a:latin typeface="Arial" pitchFamily="34" charset="0"/>
            </a:endParaRPr>
          </a:p>
        </p:txBody>
      </p:sp>
      <p:sp>
        <p:nvSpPr>
          <p:cNvPr id="1050" name="Oval 26"/>
          <p:cNvSpPr>
            <a:spLocks noChangeArrowheads="1"/>
          </p:cNvSpPr>
          <p:nvPr/>
        </p:nvSpPr>
        <p:spPr bwMode="auto">
          <a:xfrm>
            <a:off x="4857750" y="4854575"/>
            <a:ext cx="1457325" cy="39052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rPr>
              <a:t>            </a:t>
            </a:r>
            <a:r>
              <a:rPr kumimoji="0" lang="en-US" sz="1100" b="0" i="0" u="none" strike="noStrike" cap="none" normalizeH="0" baseline="0" dirty="0" err="1" smtClean="0">
                <a:ln>
                  <a:noFill/>
                </a:ln>
                <a:solidFill>
                  <a:schemeClr val="tx1"/>
                </a:solidFill>
                <a:effectLst/>
                <a:latin typeface="Calibri" pitchFamily="34" charset="0"/>
              </a:rPr>
              <a:t>pid</a:t>
            </a:r>
            <a:endParaRPr kumimoji="0" lang="en-US" sz="1800" b="0" i="0" u="none" strike="noStrike" cap="none" normalizeH="0" baseline="0" dirty="0" smtClean="0">
              <a:ln>
                <a:noFill/>
              </a:ln>
              <a:solidFill>
                <a:schemeClr val="tx1"/>
              </a:solidFill>
              <a:effectLst/>
              <a:latin typeface="Arial" pitchFamily="34" charset="0"/>
            </a:endParaRPr>
          </a:p>
        </p:txBody>
      </p:sp>
      <p:sp>
        <p:nvSpPr>
          <p:cNvPr id="1051" name="Oval 27"/>
          <p:cNvSpPr>
            <a:spLocks noChangeArrowheads="1"/>
          </p:cNvSpPr>
          <p:nvPr/>
        </p:nvSpPr>
        <p:spPr bwMode="auto">
          <a:xfrm>
            <a:off x="4748213" y="5464175"/>
            <a:ext cx="1457325" cy="379413"/>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cost</a:t>
            </a:r>
            <a:endParaRPr kumimoji="0" lang="en-US" sz="1800" b="0" i="0" u="none" strike="noStrike" cap="none" normalizeH="0" baseline="0" smtClean="0">
              <a:ln>
                <a:noFill/>
              </a:ln>
              <a:solidFill>
                <a:schemeClr val="tx1"/>
              </a:solidFill>
              <a:effectLst/>
              <a:latin typeface="Arial" pitchFamily="34" charset="0"/>
            </a:endParaRPr>
          </a:p>
        </p:txBody>
      </p:sp>
      <p:sp>
        <p:nvSpPr>
          <p:cNvPr id="1052" name="Oval 28"/>
          <p:cNvSpPr>
            <a:spLocks noChangeArrowheads="1"/>
          </p:cNvSpPr>
          <p:nvPr/>
        </p:nvSpPr>
        <p:spPr bwMode="auto">
          <a:xfrm>
            <a:off x="933450" y="5662613"/>
            <a:ext cx="1457325" cy="411162"/>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avail</a:t>
            </a:r>
            <a:endParaRPr kumimoji="0" lang="en-US" sz="1800" b="0" i="0" u="none" strike="noStrike" cap="none" normalizeH="0" baseline="0" smtClean="0">
              <a:ln>
                <a:noFill/>
              </a:ln>
              <a:solidFill>
                <a:schemeClr val="tx1"/>
              </a:solidFill>
              <a:effectLst/>
              <a:latin typeface="Arial" pitchFamily="34" charset="0"/>
            </a:endParaRPr>
          </a:p>
        </p:txBody>
      </p:sp>
      <p:sp>
        <p:nvSpPr>
          <p:cNvPr id="1053" name="Oval 29"/>
          <p:cNvSpPr>
            <a:spLocks noChangeArrowheads="1"/>
          </p:cNvSpPr>
          <p:nvPr/>
        </p:nvSpPr>
        <p:spPr bwMode="auto">
          <a:xfrm>
            <a:off x="5100638" y="6148388"/>
            <a:ext cx="1457325" cy="361950"/>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pid</a:t>
            </a:r>
            <a:endParaRPr kumimoji="0" lang="en-US" sz="1800" b="0" i="0" u="none" strike="noStrike" cap="none" normalizeH="0" baseline="0" smtClean="0">
              <a:ln>
                <a:noFill/>
              </a:ln>
              <a:solidFill>
                <a:schemeClr val="tx1"/>
              </a:solidFill>
              <a:effectLst/>
              <a:latin typeface="Arial" pitchFamily="34" charset="0"/>
            </a:endParaRPr>
          </a:p>
        </p:txBody>
      </p:sp>
      <p:sp>
        <p:nvSpPr>
          <p:cNvPr id="1054" name="Oval 30"/>
          <p:cNvSpPr>
            <a:spLocks noChangeArrowheads="1"/>
          </p:cNvSpPr>
          <p:nvPr/>
        </p:nvSpPr>
        <p:spPr bwMode="auto">
          <a:xfrm>
            <a:off x="4038600" y="5791200"/>
            <a:ext cx="1182688" cy="450850"/>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rPr>
              <a:t>           items</a:t>
            </a:r>
            <a:endParaRPr kumimoji="0" lang="en-US" sz="1800" b="0" i="0" u="none" strike="noStrike" cap="none" normalizeH="0" baseline="0" smtClean="0">
              <a:ln>
                <a:noFill/>
              </a:ln>
              <a:solidFill>
                <a:schemeClr val="tx1"/>
              </a:solidFill>
              <a:effectLst/>
              <a:latin typeface="Arial" pitchFamily="34" charset="0"/>
            </a:endParaRPr>
          </a:p>
        </p:txBody>
      </p:sp>
      <p:sp>
        <p:nvSpPr>
          <p:cNvPr id="1055" name="Oval 31"/>
          <p:cNvSpPr>
            <a:spLocks noChangeArrowheads="1"/>
          </p:cNvSpPr>
          <p:nvPr/>
        </p:nvSpPr>
        <p:spPr bwMode="auto">
          <a:xfrm>
            <a:off x="257175" y="6148388"/>
            <a:ext cx="1457325" cy="411162"/>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strike="noStrike" cap="none" normalizeH="0" baseline="0" dirty="0" smtClean="0">
                <a:ln>
                  <a:noFill/>
                </a:ln>
                <a:solidFill>
                  <a:schemeClr val="tx1"/>
                </a:solidFill>
                <a:effectLst/>
                <a:latin typeface="Calibri" pitchFamily="34" charset="0"/>
              </a:rPr>
              <a:t>        </a:t>
            </a:r>
            <a:r>
              <a:rPr kumimoji="0" lang="en-US" sz="1100" b="0" i="0" strike="noStrike" cap="none" normalizeH="0" baseline="0" dirty="0" err="1" smtClean="0">
                <a:ln>
                  <a:noFill/>
                </a:ln>
                <a:solidFill>
                  <a:schemeClr val="tx1"/>
                </a:solidFill>
                <a:effectLst/>
                <a:latin typeface="Calibri" pitchFamily="34" charset="0"/>
              </a:rPr>
              <a:t>refno</a:t>
            </a:r>
            <a:endParaRPr kumimoji="0" lang="en-US" sz="1800" b="0" i="0" strike="noStrike" cap="none" normalizeH="0" baseline="0" dirty="0" smtClean="0">
              <a:ln>
                <a:noFill/>
              </a:ln>
              <a:solidFill>
                <a:schemeClr val="tx1"/>
              </a:solidFill>
              <a:effectLst/>
              <a:latin typeface="Arial" pitchFamily="34" charset="0"/>
            </a:endParaRPr>
          </a:p>
        </p:txBody>
      </p:sp>
      <p:sp>
        <p:nvSpPr>
          <p:cNvPr id="1056" name="Oval 32"/>
          <p:cNvSpPr>
            <a:spLocks noChangeArrowheads="1"/>
          </p:cNvSpPr>
          <p:nvPr/>
        </p:nvSpPr>
        <p:spPr bwMode="auto">
          <a:xfrm>
            <a:off x="2116138" y="6005513"/>
            <a:ext cx="1125537" cy="277812"/>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rPr>
              <a:t>        total</a:t>
            </a:r>
            <a:endParaRPr kumimoji="0" lang="en-US" sz="1800" b="0" i="0" u="none" strike="noStrike" cap="none" normalizeH="0" baseline="0" dirty="0" smtClean="0">
              <a:ln>
                <a:noFill/>
              </a:ln>
              <a:solidFill>
                <a:schemeClr val="tx1"/>
              </a:solidFill>
              <a:effectLst/>
              <a:latin typeface="Arial" pitchFamily="34" charset="0"/>
            </a:endParaRPr>
          </a:p>
        </p:txBody>
      </p:sp>
      <p:cxnSp>
        <p:nvCxnSpPr>
          <p:cNvPr id="1057" name="AutoShape 33"/>
          <p:cNvCxnSpPr>
            <a:cxnSpLocks noChangeShapeType="1"/>
          </p:cNvCxnSpPr>
          <p:nvPr/>
        </p:nvCxnSpPr>
        <p:spPr bwMode="auto">
          <a:xfrm flipV="1">
            <a:off x="4748213" y="242888"/>
            <a:ext cx="509587" cy="9525"/>
          </a:xfrm>
          <a:prstGeom prst="straightConnector1">
            <a:avLst/>
          </a:prstGeom>
          <a:noFill/>
          <a:ln w="9525">
            <a:solidFill>
              <a:srgbClr val="000000"/>
            </a:solidFill>
            <a:round/>
            <a:headEnd/>
            <a:tailEnd/>
          </a:ln>
        </p:spPr>
      </p:cxnSp>
      <p:cxnSp>
        <p:nvCxnSpPr>
          <p:cNvPr id="1058" name="AutoShape 34"/>
          <p:cNvCxnSpPr>
            <a:cxnSpLocks noChangeShapeType="1"/>
          </p:cNvCxnSpPr>
          <p:nvPr/>
        </p:nvCxnSpPr>
        <p:spPr bwMode="auto">
          <a:xfrm>
            <a:off x="4406900" y="385763"/>
            <a:ext cx="450850" cy="247650"/>
          </a:xfrm>
          <a:prstGeom prst="straightConnector1">
            <a:avLst/>
          </a:prstGeom>
          <a:noFill/>
          <a:ln w="9525">
            <a:solidFill>
              <a:srgbClr val="000000"/>
            </a:solidFill>
            <a:round/>
            <a:headEnd/>
            <a:tailEnd/>
          </a:ln>
        </p:spPr>
      </p:cxnSp>
      <p:cxnSp>
        <p:nvCxnSpPr>
          <p:cNvPr id="1059" name="AutoShape 35"/>
          <p:cNvCxnSpPr>
            <a:cxnSpLocks noChangeShapeType="1"/>
          </p:cNvCxnSpPr>
          <p:nvPr/>
        </p:nvCxnSpPr>
        <p:spPr bwMode="auto">
          <a:xfrm flipH="1">
            <a:off x="3619500" y="385763"/>
            <a:ext cx="9525" cy="133350"/>
          </a:xfrm>
          <a:prstGeom prst="straightConnector1">
            <a:avLst/>
          </a:prstGeom>
          <a:noFill/>
          <a:ln w="9525">
            <a:solidFill>
              <a:srgbClr val="000000"/>
            </a:solidFill>
            <a:round/>
            <a:headEnd/>
            <a:tailEnd/>
          </a:ln>
        </p:spPr>
      </p:cxnSp>
      <p:cxnSp>
        <p:nvCxnSpPr>
          <p:cNvPr id="1060" name="AutoShape 36"/>
          <p:cNvCxnSpPr>
            <a:cxnSpLocks noChangeShapeType="1"/>
          </p:cNvCxnSpPr>
          <p:nvPr/>
        </p:nvCxnSpPr>
        <p:spPr bwMode="auto">
          <a:xfrm>
            <a:off x="3629025" y="1166813"/>
            <a:ext cx="0" cy="161925"/>
          </a:xfrm>
          <a:prstGeom prst="straightConnector1">
            <a:avLst/>
          </a:prstGeom>
          <a:noFill/>
          <a:ln w="9525">
            <a:solidFill>
              <a:srgbClr val="000000"/>
            </a:solidFill>
            <a:round/>
            <a:headEnd/>
            <a:tailEnd/>
          </a:ln>
        </p:spPr>
      </p:cxnSp>
      <p:cxnSp>
        <p:nvCxnSpPr>
          <p:cNvPr id="1061" name="AutoShape 37"/>
          <p:cNvCxnSpPr>
            <a:cxnSpLocks noChangeShapeType="1"/>
          </p:cNvCxnSpPr>
          <p:nvPr/>
        </p:nvCxnSpPr>
        <p:spPr bwMode="auto">
          <a:xfrm flipH="1">
            <a:off x="2438400" y="1633538"/>
            <a:ext cx="247650" cy="219075"/>
          </a:xfrm>
          <a:prstGeom prst="straightConnector1">
            <a:avLst/>
          </a:prstGeom>
          <a:noFill/>
          <a:ln w="9525">
            <a:solidFill>
              <a:srgbClr val="000000"/>
            </a:solidFill>
            <a:round/>
            <a:headEnd/>
            <a:tailEnd/>
          </a:ln>
        </p:spPr>
      </p:cxnSp>
      <p:cxnSp>
        <p:nvCxnSpPr>
          <p:cNvPr id="1062" name="AutoShape 38"/>
          <p:cNvCxnSpPr>
            <a:cxnSpLocks noChangeShapeType="1"/>
          </p:cNvCxnSpPr>
          <p:nvPr/>
        </p:nvCxnSpPr>
        <p:spPr bwMode="auto">
          <a:xfrm flipH="1">
            <a:off x="3122613" y="1633538"/>
            <a:ext cx="58737" cy="219075"/>
          </a:xfrm>
          <a:prstGeom prst="straightConnector1">
            <a:avLst/>
          </a:prstGeom>
          <a:noFill/>
          <a:ln w="9525">
            <a:solidFill>
              <a:srgbClr val="000000"/>
            </a:solidFill>
            <a:round/>
            <a:headEnd/>
            <a:tailEnd/>
          </a:ln>
        </p:spPr>
      </p:cxnSp>
      <p:cxnSp>
        <p:nvCxnSpPr>
          <p:cNvPr id="1063" name="AutoShape 39"/>
          <p:cNvCxnSpPr>
            <a:cxnSpLocks noChangeShapeType="1"/>
          </p:cNvCxnSpPr>
          <p:nvPr/>
        </p:nvCxnSpPr>
        <p:spPr bwMode="auto">
          <a:xfrm>
            <a:off x="3705225" y="1633538"/>
            <a:ext cx="171450" cy="219075"/>
          </a:xfrm>
          <a:prstGeom prst="straightConnector1">
            <a:avLst/>
          </a:prstGeom>
          <a:noFill/>
          <a:ln w="9525">
            <a:solidFill>
              <a:srgbClr val="000000"/>
            </a:solidFill>
            <a:round/>
            <a:headEnd/>
            <a:tailEnd/>
          </a:ln>
        </p:spPr>
      </p:cxnSp>
      <p:cxnSp>
        <p:nvCxnSpPr>
          <p:cNvPr id="1064" name="AutoShape 40"/>
          <p:cNvCxnSpPr>
            <a:cxnSpLocks noChangeShapeType="1"/>
          </p:cNvCxnSpPr>
          <p:nvPr/>
        </p:nvCxnSpPr>
        <p:spPr bwMode="auto">
          <a:xfrm>
            <a:off x="4406900" y="1633538"/>
            <a:ext cx="269875" cy="239712"/>
          </a:xfrm>
          <a:prstGeom prst="straightConnector1">
            <a:avLst/>
          </a:prstGeom>
          <a:noFill/>
          <a:ln w="9525">
            <a:solidFill>
              <a:srgbClr val="000000"/>
            </a:solidFill>
            <a:round/>
            <a:headEnd/>
            <a:tailEnd/>
          </a:ln>
        </p:spPr>
      </p:cxnSp>
      <p:cxnSp>
        <p:nvCxnSpPr>
          <p:cNvPr id="1065" name="AutoShape 41"/>
          <p:cNvCxnSpPr>
            <a:cxnSpLocks noChangeShapeType="1"/>
          </p:cNvCxnSpPr>
          <p:nvPr/>
        </p:nvCxnSpPr>
        <p:spPr bwMode="auto">
          <a:xfrm>
            <a:off x="2438400" y="2481263"/>
            <a:ext cx="409575" cy="228600"/>
          </a:xfrm>
          <a:prstGeom prst="straightConnector1">
            <a:avLst/>
          </a:prstGeom>
          <a:noFill/>
          <a:ln w="9525">
            <a:solidFill>
              <a:srgbClr val="000000"/>
            </a:solidFill>
            <a:round/>
            <a:headEnd/>
            <a:tailEnd/>
          </a:ln>
        </p:spPr>
      </p:cxnSp>
      <p:cxnSp>
        <p:nvCxnSpPr>
          <p:cNvPr id="1066" name="AutoShape 42"/>
          <p:cNvCxnSpPr>
            <a:cxnSpLocks noChangeShapeType="1"/>
          </p:cNvCxnSpPr>
          <p:nvPr/>
        </p:nvCxnSpPr>
        <p:spPr bwMode="auto">
          <a:xfrm>
            <a:off x="3181350" y="2481263"/>
            <a:ext cx="133350" cy="228600"/>
          </a:xfrm>
          <a:prstGeom prst="straightConnector1">
            <a:avLst/>
          </a:prstGeom>
          <a:noFill/>
          <a:ln w="9525">
            <a:solidFill>
              <a:srgbClr val="000000"/>
            </a:solidFill>
            <a:round/>
            <a:headEnd/>
            <a:tailEnd/>
          </a:ln>
        </p:spPr>
      </p:cxnSp>
      <p:cxnSp>
        <p:nvCxnSpPr>
          <p:cNvPr id="1067" name="AutoShape 43"/>
          <p:cNvCxnSpPr>
            <a:cxnSpLocks noChangeShapeType="1"/>
          </p:cNvCxnSpPr>
          <p:nvPr/>
        </p:nvCxnSpPr>
        <p:spPr bwMode="auto">
          <a:xfrm flipH="1">
            <a:off x="3705225" y="2527300"/>
            <a:ext cx="171450" cy="182563"/>
          </a:xfrm>
          <a:prstGeom prst="straightConnector1">
            <a:avLst/>
          </a:prstGeom>
          <a:noFill/>
          <a:ln w="9525">
            <a:solidFill>
              <a:srgbClr val="000000"/>
            </a:solidFill>
            <a:round/>
            <a:headEnd/>
            <a:tailEnd/>
          </a:ln>
        </p:spPr>
      </p:cxnSp>
      <p:cxnSp>
        <p:nvCxnSpPr>
          <p:cNvPr id="1068" name="AutoShape 44"/>
          <p:cNvCxnSpPr>
            <a:cxnSpLocks noChangeShapeType="1"/>
          </p:cNvCxnSpPr>
          <p:nvPr/>
        </p:nvCxnSpPr>
        <p:spPr bwMode="auto">
          <a:xfrm flipH="1">
            <a:off x="4333875" y="2481263"/>
            <a:ext cx="342900" cy="228600"/>
          </a:xfrm>
          <a:prstGeom prst="straightConnector1">
            <a:avLst/>
          </a:prstGeom>
          <a:noFill/>
          <a:ln w="9525">
            <a:solidFill>
              <a:srgbClr val="000000"/>
            </a:solidFill>
            <a:round/>
            <a:headEnd/>
            <a:tailEnd/>
          </a:ln>
        </p:spPr>
      </p:cxnSp>
      <p:cxnSp>
        <p:nvCxnSpPr>
          <p:cNvPr id="1069" name="AutoShape 45"/>
          <p:cNvCxnSpPr>
            <a:cxnSpLocks noChangeShapeType="1"/>
          </p:cNvCxnSpPr>
          <p:nvPr/>
        </p:nvCxnSpPr>
        <p:spPr bwMode="auto">
          <a:xfrm>
            <a:off x="2624138" y="1068388"/>
            <a:ext cx="123825" cy="260350"/>
          </a:xfrm>
          <a:prstGeom prst="straightConnector1">
            <a:avLst/>
          </a:prstGeom>
          <a:noFill/>
          <a:ln w="9525">
            <a:solidFill>
              <a:srgbClr val="000000"/>
            </a:solidFill>
            <a:round/>
            <a:headEnd/>
            <a:tailEnd/>
          </a:ln>
        </p:spPr>
      </p:cxnSp>
      <p:cxnSp>
        <p:nvCxnSpPr>
          <p:cNvPr id="1070" name="AutoShape 46"/>
          <p:cNvCxnSpPr>
            <a:cxnSpLocks noChangeShapeType="1"/>
          </p:cNvCxnSpPr>
          <p:nvPr/>
        </p:nvCxnSpPr>
        <p:spPr bwMode="auto">
          <a:xfrm flipH="1">
            <a:off x="2200275" y="1500188"/>
            <a:ext cx="423863" cy="133350"/>
          </a:xfrm>
          <a:prstGeom prst="straightConnector1">
            <a:avLst/>
          </a:prstGeom>
          <a:noFill/>
          <a:ln w="9525">
            <a:solidFill>
              <a:srgbClr val="000000"/>
            </a:solidFill>
            <a:round/>
            <a:headEnd/>
            <a:tailEnd/>
          </a:ln>
        </p:spPr>
      </p:cxnSp>
      <p:cxnSp>
        <p:nvCxnSpPr>
          <p:cNvPr id="1071" name="AutoShape 47"/>
          <p:cNvCxnSpPr>
            <a:cxnSpLocks noChangeShapeType="1"/>
          </p:cNvCxnSpPr>
          <p:nvPr/>
        </p:nvCxnSpPr>
        <p:spPr bwMode="auto">
          <a:xfrm flipV="1">
            <a:off x="4676775" y="2481263"/>
            <a:ext cx="304800" cy="228600"/>
          </a:xfrm>
          <a:prstGeom prst="straightConnector1">
            <a:avLst/>
          </a:prstGeom>
          <a:noFill/>
          <a:ln w="9525">
            <a:solidFill>
              <a:srgbClr val="000000"/>
            </a:solidFill>
            <a:round/>
            <a:headEnd/>
            <a:tailEnd/>
          </a:ln>
        </p:spPr>
      </p:cxnSp>
      <p:cxnSp>
        <p:nvCxnSpPr>
          <p:cNvPr id="1072" name="AutoShape 48"/>
          <p:cNvCxnSpPr>
            <a:cxnSpLocks noChangeShapeType="1"/>
          </p:cNvCxnSpPr>
          <p:nvPr/>
        </p:nvCxnSpPr>
        <p:spPr bwMode="auto">
          <a:xfrm>
            <a:off x="4676775" y="2824163"/>
            <a:ext cx="414338" cy="190500"/>
          </a:xfrm>
          <a:prstGeom prst="straightConnector1">
            <a:avLst/>
          </a:prstGeom>
          <a:noFill/>
          <a:ln w="9525">
            <a:solidFill>
              <a:srgbClr val="000000"/>
            </a:solidFill>
            <a:round/>
            <a:headEnd/>
            <a:tailEnd/>
          </a:ln>
        </p:spPr>
      </p:cxnSp>
      <p:cxnSp>
        <p:nvCxnSpPr>
          <p:cNvPr id="1073" name="AutoShape 49"/>
          <p:cNvCxnSpPr>
            <a:cxnSpLocks noChangeShapeType="1"/>
          </p:cNvCxnSpPr>
          <p:nvPr/>
        </p:nvCxnSpPr>
        <p:spPr bwMode="auto">
          <a:xfrm flipH="1" flipV="1">
            <a:off x="2390775" y="3741738"/>
            <a:ext cx="161925" cy="120650"/>
          </a:xfrm>
          <a:prstGeom prst="straightConnector1">
            <a:avLst/>
          </a:prstGeom>
          <a:noFill/>
          <a:ln w="9525">
            <a:solidFill>
              <a:srgbClr val="000000"/>
            </a:solidFill>
            <a:round/>
            <a:headEnd/>
            <a:tailEnd/>
          </a:ln>
        </p:spPr>
      </p:cxnSp>
      <p:cxnSp>
        <p:nvCxnSpPr>
          <p:cNvPr id="1074" name="AutoShape 50"/>
          <p:cNvCxnSpPr>
            <a:cxnSpLocks noChangeShapeType="1"/>
          </p:cNvCxnSpPr>
          <p:nvPr/>
        </p:nvCxnSpPr>
        <p:spPr bwMode="auto">
          <a:xfrm flipV="1">
            <a:off x="4676775" y="3741738"/>
            <a:ext cx="304800" cy="120650"/>
          </a:xfrm>
          <a:prstGeom prst="straightConnector1">
            <a:avLst/>
          </a:prstGeom>
          <a:noFill/>
          <a:ln w="9525">
            <a:solidFill>
              <a:srgbClr val="000000"/>
            </a:solidFill>
            <a:round/>
            <a:headEnd/>
            <a:tailEnd/>
          </a:ln>
        </p:spPr>
      </p:cxnSp>
      <p:cxnSp>
        <p:nvCxnSpPr>
          <p:cNvPr id="1075" name="AutoShape 51"/>
          <p:cNvCxnSpPr>
            <a:cxnSpLocks noChangeShapeType="1"/>
          </p:cNvCxnSpPr>
          <p:nvPr/>
        </p:nvCxnSpPr>
        <p:spPr bwMode="auto">
          <a:xfrm flipH="1">
            <a:off x="1876425" y="4119563"/>
            <a:ext cx="676275" cy="276225"/>
          </a:xfrm>
          <a:prstGeom prst="straightConnector1">
            <a:avLst/>
          </a:prstGeom>
          <a:noFill/>
          <a:ln w="9525">
            <a:solidFill>
              <a:srgbClr val="000000"/>
            </a:solidFill>
            <a:round/>
            <a:headEnd/>
            <a:tailEnd/>
          </a:ln>
        </p:spPr>
      </p:cxnSp>
      <p:cxnSp>
        <p:nvCxnSpPr>
          <p:cNvPr id="1076" name="AutoShape 52"/>
          <p:cNvCxnSpPr>
            <a:cxnSpLocks noChangeShapeType="1"/>
          </p:cNvCxnSpPr>
          <p:nvPr/>
        </p:nvCxnSpPr>
        <p:spPr bwMode="auto">
          <a:xfrm flipV="1">
            <a:off x="3546475" y="3014663"/>
            <a:ext cx="0" cy="106362"/>
          </a:xfrm>
          <a:prstGeom prst="straightConnector1">
            <a:avLst/>
          </a:prstGeom>
          <a:noFill/>
          <a:ln w="9525">
            <a:solidFill>
              <a:srgbClr val="000000"/>
            </a:solidFill>
            <a:round/>
            <a:headEnd/>
            <a:tailEnd/>
          </a:ln>
        </p:spPr>
      </p:cxnSp>
      <p:cxnSp>
        <p:nvCxnSpPr>
          <p:cNvPr id="1077" name="AutoShape 53"/>
          <p:cNvCxnSpPr>
            <a:cxnSpLocks noChangeShapeType="1"/>
          </p:cNvCxnSpPr>
          <p:nvPr/>
        </p:nvCxnSpPr>
        <p:spPr bwMode="auto">
          <a:xfrm>
            <a:off x="3546475" y="3741738"/>
            <a:ext cx="0" cy="120650"/>
          </a:xfrm>
          <a:prstGeom prst="straightConnector1">
            <a:avLst/>
          </a:prstGeom>
          <a:noFill/>
          <a:ln w="9525">
            <a:solidFill>
              <a:srgbClr val="000000"/>
            </a:solidFill>
            <a:round/>
            <a:headEnd/>
            <a:tailEnd/>
          </a:ln>
        </p:spPr>
      </p:cxnSp>
      <p:cxnSp>
        <p:nvCxnSpPr>
          <p:cNvPr id="1078" name="AutoShape 54"/>
          <p:cNvCxnSpPr>
            <a:cxnSpLocks noChangeShapeType="1"/>
          </p:cNvCxnSpPr>
          <p:nvPr/>
        </p:nvCxnSpPr>
        <p:spPr bwMode="auto">
          <a:xfrm>
            <a:off x="3546475" y="4167188"/>
            <a:ext cx="0" cy="144462"/>
          </a:xfrm>
          <a:prstGeom prst="straightConnector1">
            <a:avLst/>
          </a:prstGeom>
          <a:noFill/>
          <a:ln w="9525">
            <a:solidFill>
              <a:srgbClr val="000000"/>
            </a:solidFill>
            <a:round/>
            <a:headEnd/>
            <a:tailEnd/>
          </a:ln>
        </p:spPr>
      </p:cxnSp>
      <p:cxnSp>
        <p:nvCxnSpPr>
          <p:cNvPr id="1079" name="AutoShape 55"/>
          <p:cNvCxnSpPr>
            <a:cxnSpLocks noChangeShapeType="1"/>
          </p:cNvCxnSpPr>
          <p:nvPr/>
        </p:nvCxnSpPr>
        <p:spPr bwMode="auto">
          <a:xfrm>
            <a:off x="3546475" y="4968875"/>
            <a:ext cx="0" cy="190500"/>
          </a:xfrm>
          <a:prstGeom prst="straightConnector1">
            <a:avLst/>
          </a:prstGeom>
          <a:noFill/>
          <a:ln w="9525">
            <a:solidFill>
              <a:srgbClr val="000000"/>
            </a:solidFill>
            <a:round/>
            <a:headEnd/>
            <a:tailEnd/>
          </a:ln>
        </p:spPr>
      </p:cxnSp>
      <p:cxnSp>
        <p:nvCxnSpPr>
          <p:cNvPr id="1080" name="AutoShape 56"/>
          <p:cNvCxnSpPr>
            <a:cxnSpLocks noChangeShapeType="1"/>
          </p:cNvCxnSpPr>
          <p:nvPr/>
        </p:nvCxnSpPr>
        <p:spPr bwMode="auto">
          <a:xfrm flipH="1" flipV="1">
            <a:off x="2038350" y="5159375"/>
            <a:ext cx="514350" cy="85725"/>
          </a:xfrm>
          <a:prstGeom prst="straightConnector1">
            <a:avLst/>
          </a:prstGeom>
          <a:noFill/>
          <a:ln w="9525">
            <a:solidFill>
              <a:srgbClr val="000000"/>
            </a:solidFill>
            <a:round/>
            <a:headEnd/>
            <a:tailEnd/>
          </a:ln>
        </p:spPr>
      </p:cxnSp>
      <p:cxnSp>
        <p:nvCxnSpPr>
          <p:cNvPr id="1081" name="AutoShape 57"/>
          <p:cNvCxnSpPr>
            <a:cxnSpLocks noChangeShapeType="1"/>
          </p:cNvCxnSpPr>
          <p:nvPr/>
        </p:nvCxnSpPr>
        <p:spPr bwMode="auto">
          <a:xfrm flipH="1">
            <a:off x="2038350" y="5407025"/>
            <a:ext cx="514350" cy="255588"/>
          </a:xfrm>
          <a:prstGeom prst="straightConnector1">
            <a:avLst/>
          </a:prstGeom>
          <a:noFill/>
          <a:ln w="9525">
            <a:solidFill>
              <a:srgbClr val="000000"/>
            </a:solidFill>
            <a:round/>
            <a:headEnd/>
            <a:tailEnd/>
          </a:ln>
        </p:spPr>
      </p:cxnSp>
      <p:cxnSp>
        <p:nvCxnSpPr>
          <p:cNvPr id="1082" name="AutoShape 58"/>
          <p:cNvCxnSpPr>
            <a:cxnSpLocks noChangeShapeType="1"/>
          </p:cNvCxnSpPr>
          <p:nvPr/>
        </p:nvCxnSpPr>
        <p:spPr bwMode="auto">
          <a:xfrm flipH="1">
            <a:off x="4676775" y="5091113"/>
            <a:ext cx="180975" cy="68262"/>
          </a:xfrm>
          <a:prstGeom prst="straightConnector1">
            <a:avLst/>
          </a:prstGeom>
          <a:noFill/>
          <a:ln w="9525">
            <a:solidFill>
              <a:srgbClr val="000000"/>
            </a:solidFill>
            <a:round/>
            <a:headEnd/>
            <a:tailEnd/>
          </a:ln>
        </p:spPr>
      </p:cxnSp>
      <p:cxnSp>
        <p:nvCxnSpPr>
          <p:cNvPr id="1083" name="AutoShape 59"/>
          <p:cNvCxnSpPr>
            <a:cxnSpLocks noChangeShapeType="1"/>
          </p:cNvCxnSpPr>
          <p:nvPr/>
        </p:nvCxnSpPr>
        <p:spPr bwMode="auto">
          <a:xfrm>
            <a:off x="4676775" y="5407025"/>
            <a:ext cx="180975" cy="131763"/>
          </a:xfrm>
          <a:prstGeom prst="straightConnector1">
            <a:avLst/>
          </a:prstGeom>
          <a:noFill/>
          <a:ln w="9525">
            <a:solidFill>
              <a:srgbClr val="000000"/>
            </a:solidFill>
            <a:round/>
            <a:headEnd/>
            <a:tailEnd/>
          </a:ln>
        </p:spPr>
      </p:cxnSp>
      <p:cxnSp>
        <p:nvCxnSpPr>
          <p:cNvPr id="1084" name="AutoShape 60"/>
          <p:cNvCxnSpPr>
            <a:cxnSpLocks noChangeShapeType="1"/>
          </p:cNvCxnSpPr>
          <p:nvPr/>
        </p:nvCxnSpPr>
        <p:spPr bwMode="auto">
          <a:xfrm>
            <a:off x="3556000" y="5464175"/>
            <a:ext cx="0" cy="123825"/>
          </a:xfrm>
          <a:prstGeom prst="straightConnector1">
            <a:avLst/>
          </a:prstGeom>
          <a:noFill/>
          <a:ln w="9525">
            <a:solidFill>
              <a:srgbClr val="000000"/>
            </a:solidFill>
            <a:round/>
            <a:headEnd/>
            <a:tailEnd/>
          </a:ln>
        </p:spPr>
      </p:cxnSp>
      <p:cxnSp>
        <p:nvCxnSpPr>
          <p:cNvPr id="1085" name="AutoShape 61"/>
          <p:cNvCxnSpPr>
            <a:cxnSpLocks noChangeShapeType="1"/>
          </p:cNvCxnSpPr>
          <p:nvPr/>
        </p:nvCxnSpPr>
        <p:spPr bwMode="auto">
          <a:xfrm>
            <a:off x="3556000" y="6226175"/>
            <a:ext cx="0" cy="180975"/>
          </a:xfrm>
          <a:prstGeom prst="straightConnector1">
            <a:avLst/>
          </a:prstGeom>
          <a:noFill/>
          <a:ln w="9525">
            <a:solidFill>
              <a:srgbClr val="000000"/>
            </a:solidFill>
            <a:round/>
            <a:headEnd/>
            <a:tailEnd/>
          </a:ln>
        </p:spPr>
      </p:cxnSp>
      <p:cxnSp>
        <p:nvCxnSpPr>
          <p:cNvPr id="1086" name="AutoShape 62"/>
          <p:cNvCxnSpPr>
            <a:cxnSpLocks noChangeShapeType="1"/>
          </p:cNvCxnSpPr>
          <p:nvPr/>
        </p:nvCxnSpPr>
        <p:spPr bwMode="auto">
          <a:xfrm>
            <a:off x="1714500" y="6357938"/>
            <a:ext cx="788988" cy="152400"/>
          </a:xfrm>
          <a:prstGeom prst="straightConnector1">
            <a:avLst/>
          </a:prstGeom>
          <a:noFill/>
          <a:ln w="9525">
            <a:solidFill>
              <a:srgbClr val="000000"/>
            </a:solidFill>
            <a:round/>
            <a:headEnd/>
            <a:tailEnd/>
          </a:ln>
        </p:spPr>
      </p:cxnSp>
      <p:cxnSp>
        <p:nvCxnSpPr>
          <p:cNvPr id="1087" name="AutoShape 63"/>
          <p:cNvCxnSpPr>
            <a:cxnSpLocks noChangeShapeType="1"/>
          </p:cNvCxnSpPr>
          <p:nvPr/>
        </p:nvCxnSpPr>
        <p:spPr bwMode="auto">
          <a:xfrm flipV="1">
            <a:off x="4637088" y="6357938"/>
            <a:ext cx="463550" cy="152400"/>
          </a:xfrm>
          <a:prstGeom prst="straightConnector1">
            <a:avLst/>
          </a:prstGeom>
          <a:noFill/>
          <a:ln w="9525">
            <a:solidFill>
              <a:srgbClr val="000000"/>
            </a:solidFill>
            <a:round/>
            <a:headEnd/>
            <a:tailEnd/>
          </a:ln>
        </p:spPr>
      </p:cxnSp>
      <p:cxnSp>
        <p:nvCxnSpPr>
          <p:cNvPr id="1088" name="AutoShape 64"/>
          <p:cNvCxnSpPr>
            <a:cxnSpLocks noChangeShapeType="1"/>
          </p:cNvCxnSpPr>
          <p:nvPr/>
        </p:nvCxnSpPr>
        <p:spPr bwMode="auto">
          <a:xfrm flipV="1">
            <a:off x="4637088" y="6559550"/>
            <a:ext cx="2039937" cy="55563"/>
          </a:xfrm>
          <a:prstGeom prst="straightConnector1">
            <a:avLst/>
          </a:prstGeom>
          <a:noFill/>
          <a:ln w="9525">
            <a:solidFill>
              <a:srgbClr val="000000"/>
            </a:solidFill>
            <a:round/>
            <a:headEnd/>
            <a:tailEnd/>
          </a:ln>
        </p:spPr>
      </p:cxnSp>
      <p:sp>
        <p:nvSpPr>
          <p:cNvPr id="1089" name="AutoShape 65"/>
          <p:cNvSpPr>
            <a:spLocks noChangeArrowheads="1"/>
          </p:cNvSpPr>
          <p:nvPr/>
        </p:nvSpPr>
        <p:spPr bwMode="auto">
          <a:xfrm>
            <a:off x="6677025" y="6226175"/>
            <a:ext cx="858838" cy="638175"/>
          </a:xfrm>
          <a:prstGeom prst="diamond">
            <a:avLst/>
          </a:prstGeom>
          <a:gradFill rotWithShape="0">
            <a:gsLst>
              <a:gs pos="0">
                <a:srgbClr val="666666"/>
              </a:gs>
              <a:gs pos="50000">
                <a:srgbClr val="000000"/>
              </a:gs>
              <a:gs pos="100000">
                <a:srgbClr val="666666"/>
              </a:gs>
            </a:gsLst>
            <a:lin ang="5400000" scaled="1"/>
          </a:gradFill>
          <a:ln w="12700">
            <a:solidFill>
              <a:srgbClr val="000000"/>
            </a:solidFill>
            <a:miter lim="800000"/>
            <a:headEnd/>
            <a:tailEnd/>
          </a:ln>
          <a:effectLst>
            <a:outerShdw dist="28398" dir="3806097" algn="ctr" rotWithShape="0">
              <a:srgbClr val="7F7F7F"/>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600" b="0" i="0" u="none" strike="noStrike" cap="none" normalizeH="0" baseline="0" smtClean="0">
                <a:ln>
                  <a:noFill/>
                </a:ln>
                <a:solidFill>
                  <a:schemeClr val="tx1"/>
                </a:solidFill>
                <a:effectLst/>
                <a:latin typeface="Calibri" pitchFamily="34" charset="0"/>
              </a:rPr>
              <a:t> </a:t>
            </a:r>
            <a:r>
              <a:rPr kumimoji="0" lang="en-US" sz="600" b="0" i="0" u="none" strike="noStrike" cap="none" normalizeH="0" baseline="0" smtClean="0">
                <a:ln>
                  <a:noFill/>
                </a:ln>
                <a:solidFill>
                  <a:srgbClr val="FFFFFF"/>
                </a:solidFill>
                <a:effectLst/>
                <a:latin typeface="Calibri" pitchFamily="34" charset="0"/>
              </a:rPr>
              <a:t>purchases</a:t>
            </a:r>
            <a:endParaRPr kumimoji="0" lang="en-US" sz="1800" b="0" i="0" u="none" strike="noStrike" cap="none" normalizeH="0" baseline="0" smtClean="0">
              <a:ln>
                <a:noFill/>
              </a:ln>
              <a:solidFill>
                <a:schemeClr val="tx1"/>
              </a:solidFill>
              <a:effectLst/>
              <a:latin typeface="Arial" pitchFamily="34" charset="0"/>
            </a:endParaRPr>
          </a:p>
        </p:txBody>
      </p:sp>
      <p:sp>
        <p:nvSpPr>
          <p:cNvPr id="1090" name="Rectangle 66"/>
          <p:cNvSpPr>
            <a:spLocks noChangeArrowheads="1"/>
          </p:cNvSpPr>
          <p:nvPr/>
        </p:nvSpPr>
        <p:spPr bwMode="auto">
          <a:xfrm>
            <a:off x="6448425" y="5538788"/>
            <a:ext cx="1276350" cy="328612"/>
          </a:xfrm>
          <a:prstGeom prst="rect">
            <a:avLst/>
          </a:prstGeom>
          <a:gradFill rotWithShape="0">
            <a:gsLst>
              <a:gs pos="0">
                <a:srgbClr val="FFFFFF"/>
              </a:gs>
              <a:gs pos="100000">
                <a:srgbClr val="999999"/>
              </a:gs>
            </a:gsLst>
            <a:lin ang="5400000" scaled="1"/>
          </a:gradFill>
          <a:ln w="12700">
            <a:solidFill>
              <a:srgbClr val="666666"/>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rPr>
              <a:t>              bill </a:t>
            </a:r>
            <a:endParaRPr kumimoji="0" lang="en-US" sz="1800" b="0" i="0" u="none" strike="noStrike" cap="none" normalizeH="0" baseline="0" dirty="0" smtClean="0">
              <a:ln>
                <a:noFill/>
              </a:ln>
              <a:solidFill>
                <a:schemeClr val="tx1"/>
              </a:solidFill>
              <a:effectLst/>
              <a:latin typeface="Arial" pitchFamily="34" charset="0"/>
            </a:endParaRPr>
          </a:p>
        </p:txBody>
      </p:sp>
      <p:cxnSp>
        <p:nvCxnSpPr>
          <p:cNvPr id="1091" name="AutoShape 67"/>
          <p:cNvCxnSpPr>
            <a:cxnSpLocks noChangeShapeType="1"/>
          </p:cNvCxnSpPr>
          <p:nvPr/>
        </p:nvCxnSpPr>
        <p:spPr bwMode="auto">
          <a:xfrm flipV="1">
            <a:off x="7077075" y="5843588"/>
            <a:ext cx="0" cy="382587"/>
          </a:xfrm>
          <a:prstGeom prst="straightConnector1">
            <a:avLst/>
          </a:prstGeom>
          <a:noFill/>
          <a:ln w="9525">
            <a:solidFill>
              <a:srgbClr val="000000"/>
            </a:solidFill>
            <a:round/>
            <a:headEnd/>
            <a:tailEnd/>
          </a:ln>
        </p:spPr>
      </p:cxnSp>
      <p:sp>
        <p:nvSpPr>
          <p:cNvPr id="1092" name="Oval 68"/>
          <p:cNvSpPr>
            <a:spLocks noChangeArrowheads="1"/>
          </p:cNvSpPr>
          <p:nvPr/>
        </p:nvSpPr>
        <p:spPr bwMode="auto">
          <a:xfrm>
            <a:off x="6438900" y="4549775"/>
            <a:ext cx="771525" cy="27622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rPr>
              <a:t> </a:t>
            </a:r>
            <a:r>
              <a:rPr kumimoji="0" lang="en-US" sz="1100" b="0" i="0" u="none" strike="noStrike" cap="none" normalizeH="0" baseline="0" dirty="0" smtClean="0">
                <a:ln>
                  <a:noFill/>
                </a:ln>
                <a:solidFill>
                  <a:schemeClr val="tx1"/>
                </a:solidFill>
                <a:effectLst/>
                <a:latin typeface="Calibri" pitchFamily="34" charset="0"/>
              </a:rPr>
              <a:t>ref       </a:t>
            </a:r>
            <a:endParaRPr kumimoji="0" lang="en-US" sz="1800" b="0" i="0" u="none" strike="noStrike" cap="none" normalizeH="0" baseline="0" dirty="0" smtClean="0">
              <a:ln>
                <a:noFill/>
              </a:ln>
              <a:solidFill>
                <a:schemeClr val="tx1"/>
              </a:solidFill>
              <a:effectLst/>
              <a:latin typeface="Arial" pitchFamily="34" charset="0"/>
            </a:endParaRPr>
          </a:p>
        </p:txBody>
      </p:sp>
      <p:sp>
        <p:nvSpPr>
          <p:cNvPr id="1093" name="Oval 69"/>
          <p:cNvSpPr>
            <a:spLocks noChangeArrowheads="1"/>
          </p:cNvSpPr>
          <p:nvPr/>
        </p:nvSpPr>
        <p:spPr bwMode="auto">
          <a:xfrm>
            <a:off x="6019800" y="5187950"/>
            <a:ext cx="771525" cy="27622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sng" strike="noStrike" cap="none" normalizeH="0" baseline="0" dirty="0" smtClean="0">
                <a:ln>
                  <a:noFill/>
                </a:ln>
                <a:solidFill>
                  <a:schemeClr val="tx1"/>
                </a:solidFill>
                <a:effectLst/>
                <a:latin typeface="Calibri" pitchFamily="34" charset="0"/>
              </a:rPr>
              <a:t>billno</a:t>
            </a:r>
            <a:r>
              <a:rPr kumimoji="0" lang="en-US" sz="1100" b="0" i="0" u="none" strike="noStrike" cap="none" normalizeH="0" baseline="0" dirty="0" smtClean="0">
                <a:ln>
                  <a:noFill/>
                </a:ln>
                <a:solidFill>
                  <a:schemeClr val="tx1"/>
                </a:solidFill>
                <a:effectLst/>
                <a:latin typeface="Calibri" pitchFamily="34" charset="0"/>
              </a:rPr>
              <a:t>          </a:t>
            </a:r>
            <a:endParaRPr kumimoji="0" lang="en-US" sz="1800" b="0" i="0" u="none" strike="noStrike" cap="none" normalizeH="0" baseline="0" dirty="0" smtClean="0">
              <a:ln>
                <a:noFill/>
              </a:ln>
              <a:solidFill>
                <a:schemeClr val="tx1"/>
              </a:solidFill>
              <a:effectLst/>
              <a:latin typeface="Arial" pitchFamily="34" charset="0"/>
            </a:endParaRPr>
          </a:p>
        </p:txBody>
      </p:sp>
      <p:cxnSp>
        <p:nvCxnSpPr>
          <p:cNvPr id="1095" name="AutoShape 71"/>
          <p:cNvCxnSpPr>
            <a:cxnSpLocks noChangeShapeType="1"/>
          </p:cNvCxnSpPr>
          <p:nvPr/>
        </p:nvCxnSpPr>
        <p:spPr bwMode="auto">
          <a:xfrm>
            <a:off x="6715125" y="5407025"/>
            <a:ext cx="0" cy="131763"/>
          </a:xfrm>
          <a:prstGeom prst="straightConnector1">
            <a:avLst/>
          </a:prstGeom>
          <a:noFill/>
          <a:ln w="9525">
            <a:solidFill>
              <a:srgbClr val="000000"/>
            </a:solidFill>
            <a:round/>
            <a:headEnd/>
            <a:tailEnd/>
          </a:ln>
        </p:spPr>
      </p:cxnSp>
      <p:cxnSp>
        <p:nvCxnSpPr>
          <p:cNvPr id="1096" name="AutoShape 72"/>
          <p:cNvCxnSpPr>
            <a:cxnSpLocks noChangeShapeType="1"/>
          </p:cNvCxnSpPr>
          <p:nvPr/>
        </p:nvCxnSpPr>
        <p:spPr bwMode="auto">
          <a:xfrm>
            <a:off x="6896100" y="4826000"/>
            <a:ext cx="171450" cy="712788"/>
          </a:xfrm>
          <a:prstGeom prst="straightConnector1">
            <a:avLst/>
          </a:prstGeom>
          <a:noFill/>
          <a:ln w="9525">
            <a:solidFill>
              <a:srgbClr val="000000"/>
            </a:solidFill>
            <a:round/>
            <a:headEnd/>
            <a:tailEnd/>
          </a:ln>
        </p:spPr>
      </p:cxnSp>
      <p:cxnSp>
        <p:nvCxnSpPr>
          <p:cNvPr id="1097" name="AutoShape 73"/>
          <p:cNvCxnSpPr>
            <a:cxnSpLocks noChangeShapeType="1"/>
          </p:cNvCxnSpPr>
          <p:nvPr/>
        </p:nvCxnSpPr>
        <p:spPr bwMode="auto">
          <a:xfrm flipH="1">
            <a:off x="7467600" y="4395788"/>
            <a:ext cx="9525" cy="1143000"/>
          </a:xfrm>
          <a:prstGeom prst="straightConnector1">
            <a:avLst/>
          </a:prstGeom>
          <a:noFill/>
          <a:ln w="9525">
            <a:solidFill>
              <a:srgbClr val="000000"/>
            </a:solidFill>
            <a:round/>
            <a:headEnd/>
            <a:tailEnd/>
          </a:ln>
        </p:spPr>
      </p:cxnSp>
      <p:cxnSp>
        <p:nvCxnSpPr>
          <p:cNvPr id="1098" name="AutoShape 74"/>
          <p:cNvCxnSpPr>
            <a:cxnSpLocks noChangeShapeType="1"/>
          </p:cNvCxnSpPr>
          <p:nvPr/>
        </p:nvCxnSpPr>
        <p:spPr bwMode="auto">
          <a:xfrm flipV="1">
            <a:off x="4184650" y="6226175"/>
            <a:ext cx="203200" cy="180975"/>
          </a:xfrm>
          <a:prstGeom prst="straightConnector1">
            <a:avLst/>
          </a:prstGeom>
          <a:noFill/>
          <a:ln w="9525">
            <a:solidFill>
              <a:srgbClr val="000000"/>
            </a:solidFill>
            <a:round/>
            <a:headEnd/>
            <a:tailEnd/>
          </a:ln>
        </p:spPr>
      </p:cxnSp>
      <p:cxnSp>
        <p:nvCxnSpPr>
          <p:cNvPr id="1099" name="AutoShape 75"/>
          <p:cNvCxnSpPr>
            <a:cxnSpLocks noChangeShapeType="1"/>
          </p:cNvCxnSpPr>
          <p:nvPr/>
        </p:nvCxnSpPr>
        <p:spPr bwMode="auto">
          <a:xfrm>
            <a:off x="2747963" y="6283325"/>
            <a:ext cx="166687" cy="123825"/>
          </a:xfrm>
          <a:prstGeom prst="straightConnector1">
            <a:avLst/>
          </a:prstGeom>
          <a:noFill/>
          <a:ln w="9525">
            <a:solidFill>
              <a:srgbClr val="000000"/>
            </a:solidFill>
            <a:round/>
            <a:headEnd/>
            <a:tailEnd/>
          </a:ln>
        </p:spPr>
      </p:cxnSp>
      <p:sp>
        <p:nvSpPr>
          <p:cNvPr id="78" name="Oval 68"/>
          <p:cNvSpPr>
            <a:spLocks noChangeArrowheads="1"/>
          </p:cNvSpPr>
          <p:nvPr/>
        </p:nvSpPr>
        <p:spPr bwMode="auto">
          <a:xfrm>
            <a:off x="7010400" y="4191000"/>
            <a:ext cx="1066800" cy="27622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rPr>
              <a:t> </a:t>
            </a:r>
            <a:r>
              <a:rPr kumimoji="0" lang="en-US" sz="1100" b="0" i="0" u="none" strike="noStrike" cap="none" normalizeH="0" baseline="0" dirty="0" smtClean="0">
                <a:ln>
                  <a:noFill/>
                </a:ln>
                <a:solidFill>
                  <a:schemeClr val="tx1"/>
                </a:solidFill>
                <a:effectLst/>
                <a:latin typeface="Calibri" pitchFamily="34" charset="0"/>
              </a:rPr>
              <a:t>totalcost       </a:t>
            </a:r>
            <a:endParaRPr kumimoji="0" lang="en-US" sz="1800" b="0" i="0" u="none" strike="noStrike" cap="none" normalizeH="0" baseline="0" dirty="0" smtClean="0">
              <a:ln>
                <a:noFill/>
              </a:ln>
              <a:solidFill>
                <a:schemeClr val="tx1"/>
              </a:solidFill>
              <a:effectLst/>
              <a:latin typeface="Arial" pitchFamily="34" charset="0"/>
            </a:endParaRPr>
          </a:p>
        </p:txBody>
      </p:sp>
      <p:sp>
        <p:nvSpPr>
          <p:cNvPr id="76" name="Oval 4"/>
          <p:cNvSpPr>
            <a:spLocks noChangeArrowheads="1"/>
          </p:cNvSpPr>
          <p:nvPr/>
        </p:nvSpPr>
        <p:spPr bwMode="auto">
          <a:xfrm>
            <a:off x="5181600" y="1219200"/>
            <a:ext cx="1457325" cy="48577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strike="noStrike" cap="none" normalizeH="0" baseline="0" dirty="0" smtClean="0">
                <a:ln>
                  <a:noFill/>
                </a:ln>
                <a:solidFill>
                  <a:schemeClr val="tx1"/>
                </a:solidFill>
                <a:effectLst/>
                <a:latin typeface="Calibri" pitchFamily="34" charset="0"/>
              </a:rPr>
              <a:t>       adminid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cxnSp>
        <p:nvCxnSpPr>
          <p:cNvPr id="77" name="AutoShape 33"/>
          <p:cNvCxnSpPr>
            <a:cxnSpLocks noChangeShapeType="1"/>
          </p:cNvCxnSpPr>
          <p:nvPr/>
        </p:nvCxnSpPr>
        <p:spPr bwMode="auto">
          <a:xfrm flipV="1">
            <a:off x="4724400" y="1447800"/>
            <a:ext cx="509587" cy="9525"/>
          </a:xfrm>
          <a:prstGeom prst="straightConnector1">
            <a:avLst/>
          </a:prstGeom>
          <a:noFill/>
          <a:ln w="9525">
            <a:solidFill>
              <a:srgbClr val="000000"/>
            </a:solidFill>
            <a:round/>
            <a:headEnd/>
            <a:tailEnd/>
          </a:ln>
        </p:spPr>
      </p:cxnSp>
      <p:sp>
        <p:nvSpPr>
          <p:cNvPr id="79" name="Oval 8"/>
          <p:cNvSpPr>
            <a:spLocks noChangeArrowheads="1"/>
          </p:cNvSpPr>
          <p:nvPr/>
        </p:nvSpPr>
        <p:spPr bwMode="auto">
          <a:xfrm>
            <a:off x="685800" y="2590800"/>
            <a:ext cx="1457325" cy="48577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strike="noStrike" cap="none" normalizeH="0" baseline="0" dirty="0" smtClean="0">
                <a:ln>
                  <a:noFill/>
                </a:ln>
                <a:solidFill>
                  <a:schemeClr val="tx1"/>
                </a:solidFill>
                <a:effectLst/>
                <a:latin typeface="Calibri" pitchFamily="34" charset="0"/>
              </a:rPr>
              <a:t>        </a:t>
            </a:r>
            <a:r>
              <a:rPr kumimoji="0" lang="en-US" sz="1100" b="0" i="0" strike="noStrike" cap="none" normalizeH="0" baseline="0" dirty="0" err="1" smtClean="0">
                <a:ln>
                  <a:noFill/>
                </a:ln>
                <a:solidFill>
                  <a:schemeClr val="tx1"/>
                </a:solidFill>
                <a:effectLst/>
                <a:latin typeface="Calibri" pitchFamily="34" charset="0"/>
              </a:rPr>
              <a:t>userid</a:t>
            </a:r>
            <a:endParaRPr kumimoji="0" lang="en-US" sz="1800" b="0" i="0" strike="noStrike" cap="none" normalizeH="0" baseline="0" dirty="0" smtClean="0">
              <a:ln>
                <a:noFill/>
              </a:ln>
              <a:solidFill>
                <a:schemeClr val="tx1"/>
              </a:solidFill>
              <a:effectLst/>
              <a:latin typeface="Arial" pitchFamily="34" charset="0"/>
            </a:endParaRPr>
          </a:p>
        </p:txBody>
      </p:sp>
      <p:cxnSp>
        <p:nvCxnSpPr>
          <p:cNvPr id="84" name="AutoShape 33"/>
          <p:cNvCxnSpPr>
            <a:cxnSpLocks noChangeShapeType="1"/>
          </p:cNvCxnSpPr>
          <p:nvPr/>
        </p:nvCxnSpPr>
        <p:spPr bwMode="auto">
          <a:xfrm flipV="1">
            <a:off x="2133600" y="2819400"/>
            <a:ext cx="509587" cy="9525"/>
          </a:xfrm>
          <a:prstGeom prst="straightConnector1">
            <a:avLst/>
          </a:prstGeom>
          <a:noFill/>
          <a:ln w="9525">
            <a:solidFill>
              <a:srgbClr val="000000"/>
            </a:solidFill>
            <a:round/>
            <a:headEnd/>
            <a:tailEnd/>
          </a:ln>
        </p:spPr>
      </p:cxnSp>
      <p:sp>
        <p:nvSpPr>
          <p:cNvPr id="80" name="Oval 26"/>
          <p:cNvSpPr>
            <a:spLocks noChangeArrowheads="1"/>
          </p:cNvSpPr>
          <p:nvPr/>
        </p:nvSpPr>
        <p:spPr bwMode="auto">
          <a:xfrm>
            <a:off x="4191000" y="4267200"/>
            <a:ext cx="1457325" cy="390525"/>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lang="en-US" sz="1100" dirty="0" err="1" smtClean="0">
                <a:latin typeface="Calibri" pitchFamily="34" charset="0"/>
              </a:rPr>
              <a:t>companyname</a:t>
            </a:r>
            <a:endParaRPr kumimoji="0" lang="en-US" sz="1800" b="0" i="0" u="none" strike="noStrike" cap="none" normalizeH="0" baseline="0" dirty="0" smtClean="0">
              <a:ln>
                <a:noFill/>
              </a:ln>
              <a:solidFill>
                <a:schemeClr val="tx1"/>
              </a:solidFill>
              <a:effectLst/>
              <a:latin typeface="Arial" pitchFamily="34" charset="0"/>
            </a:endParaRPr>
          </a:p>
        </p:txBody>
      </p:sp>
      <p:cxnSp>
        <p:nvCxnSpPr>
          <p:cNvPr id="82" name="Straight Connector 81"/>
          <p:cNvCxnSpPr/>
          <p:nvPr/>
        </p:nvCxnSpPr>
        <p:spPr>
          <a:xfrm rot="5400000">
            <a:off x="4000500" y="4762500"/>
            <a:ext cx="53340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83" name="Oval 32"/>
          <p:cNvSpPr>
            <a:spLocks noChangeArrowheads="1"/>
          </p:cNvSpPr>
          <p:nvPr/>
        </p:nvSpPr>
        <p:spPr bwMode="auto">
          <a:xfrm>
            <a:off x="1066800" y="6580188"/>
            <a:ext cx="1125537" cy="277812"/>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u="sng" strike="noStrike" cap="none" normalizeH="0" baseline="0" dirty="0" smtClean="0">
                <a:ln>
                  <a:noFill/>
                </a:ln>
                <a:solidFill>
                  <a:schemeClr val="tx1"/>
                </a:solidFill>
                <a:effectLst/>
                <a:latin typeface="Calibri" pitchFamily="34" charset="0"/>
              </a:rPr>
              <a:t>       </a:t>
            </a:r>
            <a:r>
              <a:rPr kumimoji="0" lang="en-US" sz="1100" b="0" i="0" u="sng" strike="noStrike" cap="none" normalizeH="0" baseline="0" dirty="0" smtClean="0">
                <a:ln>
                  <a:noFill/>
                </a:ln>
                <a:solidFill>
                  <a:schemeClr val="tx1"/>
                </a:solidFill>
                <a:effectLst/>
                <a:latin typeface="Calibri" pitchFamily="34" charset="0"/>
              </a:rPr>
              <a:t>cuid</a:t>
            </a:r>
            <a:endParaRPr kumimoji="0" lang="en-US" sz="1800" b="0" i="0" u="sng" strike="noStrike" cap="none" normalizeH="0" baseline="0" dirty="0" smtClean="0">
              <a:ln>
                <a:noFill/>
              </a:ln>
              <a:solidFill>
                <a:schemeClr val="tx1"/>
              </a:solidFill>
              <a:effectLst/>
              <a:latin typeface="Arial" pitchFamily="34" charset="0"/>
            </a:endParaRPr>
          </a:p>
        </p:txBody>
      </p:sp>
      <p:sp>
        <p:nvSpPr>
          <p:cNvPr id="85" name="Oval 32"/>
          <p:cNvSpPr>
            <a:spLocks noChangeArrowheads="1"/>
          </p:cNvSpPr>
          <p:nvPr/>
        </p:nvSpPr>
        <p:spPr bwMode="auto">
          <a:xfrm>
            <a:off x="7848600" y="4800600"/>
            <a:ext cx="1125537" cy="277812"/>
          </a:xfrm>
          <a:prstGeom prst="ellipse">
            <a:avLst/>
          </a:prstGeom>
          <a:gradFill rotWithShape="0">
            <a:gsLst>
              <a:gs pos="0">
                <a:srgbClr val="FFFFFF"/>
              </a:gs>
              <a:gs pos="100000">
                <a:srgbClr val="B8CCE4"/>
              </a:gs>
            </a:gsLst>
            <a:lin ang="5400000" scaled="1"/>
          </a:gradFill>
          <a:ln w="12700">
            <a:solidFill>
              <a:srgbClr val="95B3D7"/>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0" i="0" strike="noStrike" cap="none" normalizeH="0" baseline="0" dirty="0" smtClean="0">
                <a:ln>
                  <a:noFill/>
                </a:ln>
                <a:solidFill>
                  <a:schemeClr val="tx1"/>
                </a:solidFill>
                <a:effectLst/>
                <a:latin typeface="Calibri" pitchFamily="34" charset="0"/>
              </a:rPr>
              <a:t>       </a:t>
            </a:r>
            <a:r>
              <a:rPr kumimoji="0" lang="en-US" sz="1100" b="0" i="0" strike="noStrike" cap="none" normalizeH="0" baseline="0" dirty="0" smtClean="0">
                <a:ln>
                  <a:noFill/>
                </a:ln>
                <a:solidFill>
                  <a:schemeClr val="tx1"/>
                </a:solidFill>
                <a:effectLst/>
                <a:latin typeface="Calibri" pitchFamily="34" charset="0"/>
              </a:rPr>
              <a:t>cuid</a:t>
            </a:r>
            <a:endParaRPr kumimoji="0" lang="en-US" sz="1800" b="0" i="0" strike="noStrike" cap="none" normalizeH="0" baseline="0" dirty="0" smtClean="0">
              <a:ln>
                <a:noFill/>
              </a:ln>
              <a:solidFill>
                <a:schemeClr val="tx1"/>
              </a:solidFill>
              <a:effectLst/>
              <a:latin typeface="Arial" pitchFamily="34" charset="0"/>
            </a:endParaRPr>
          </a:p>
        </p:txBody>
      </p:sp>
      <p:cxnSp>
        <p:nvCxnSpPr>
          <p:cNvPr id="87" name="Straight Connector 86"/>
          <p:cNvCxnSpPr/>
          <p:nvPr/>
        </p:nvCxnSpPr>
        <p:spPr>
          <a:xfrm rot="5400000">
            <a:off x="7658100" y="5067300"/>
            <a:ext cx="457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0800000" flipV="1">
            <a:off x="2209800" y="6553200"/>
            <a:ext cx="304800" cy="1524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Conceptual schema:</a:t>
            </a:r>
            <a:endParaRPr lang="en-US" dirty="0"/>
          </a:p>
        </p:txBody>
      </p:sp>
      <p:sp>
        <p:nvSpPr>
          <p:cNvPr id="3" name="Content Placeholder 2"/>
          <p:cNvSpPr>
            <a:spLocks noGrp="1"/>
          </p:cNvSpPr>
          <p:nvPr>
            <p:ph idx="1"/>
          </p:nvPr>
        </p:nvSpPr>
        <p:spPr/>
        <p:txBody>
          <a:bodyPr/>
          <a:lstStyle/>
          <a:p>
            <a:pPr>
              <a:buFont typeface="Wingdings" pitchFamily="2" charset="2"/>
              <a:buNone/>
            </a:pPr>
            <a:r>
              <a:rPr lang="en-IN" dirty="0" smtClean="0"/>
              <a:t>                           </a:t>
            </a:r>
          </a:p>
          <a:p>
            <a:r>
              <a:rPr lang="en-US" sz="2800" dirty="0" smtClean="0">
                <a:latin typeface="Times New Roman" pitchFamily="18" charset="0"/>
              </a:rPr>
              <a:t>It includes detailed descriptions of the entity types, relationships and constraints</a:t>
            </a:r>
            <a:r>
              <a:rPr lang="en-US" dirty="0" smtClean="0"/>
              <a:t>.</a:t>
            </a:r>
          </a:p>
          <a:p>
            <a:pPr>
              <a:buNone/>
            </a:pPr>
            <a:r>
              <a:rPr lang="en-US" sz="2000" dirty="0" smtClean="0"/>
              <a:t>             ADMINSTRATOR TABLE:</a:t>
            </a:r>
          </a:p>
          <a:p>
            <a:pPr>
              <a:buNone/>
            </a:pPr>
            <a:r>
              <a:rPr lang="en-US" sz="2000" dirty="0" smtClean="0"/>
              <a:t>			administrator(</a:t>
            </a:r>
            <a:r>
              <a:rPr lang="en-US" sz="2000" u="sng" dirty="0" err="1" smtClean="0"/>
              <a:t>adminid</a:t>
            </a:r>
            <a:r>
              <a:rPr lang="en-US" sz="2000" dirty="0" err="1" smtClean="0"/>
              <a:t>,adminname</a:t>
            </a:r>
            <a:r>
              <a:rPr lang="en-US" sz="2000" dirty="0" smtClean="0"/>
              <a:t>)</a:t>
            </a:r>
          </a:p>
          <a:p>
            <a:pPr>
              <a:buNone/>
            </a:pPr>
            <a:endParaRPr lang="en-US" sz="2000" dirty="0" smtClean="0"/>
          </a:p>
          <a:p>
            <a:pPr>
              <a:buNone/>
            </a:pPr>
            <a:endParaRPr lang="en-US" sz="2000" dirty="0" smtClean="0"/>
          </a:p>
          <a:p>
            <a:pPr>
              <a:buNone/>
            </a:pPr>
            <a:endParaRPr lang="en-US" sz="2000" dirty="0"/>
          </a:p>
        </p:txBody>
      </p:sp>
      <p:sp>
        <p:nvSpPr>
          <p:cNvPr id="5" name="Oval 4"/>
          <p:cNvSpPr/>
          <p:nvPr/>
        </p:nvSpPr>
        <p:spPr>
          <a:xfrm>
            <a:off x="5943600" y="4191000"/>
            <a:ext cx="1828800" cy="533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adminid</a:t>
            </a:r>
            <a:endParaRPr lang="en-US" dirty="0"/>
          </a:p>
        </p:txBody>
      </p:sp>
      <p:sp>
        <p:nvSpPr>
          <p:cNvPr id="7" name="Rectangle 6"/>
          <p:cNvSpPr/>
          <p:nvPr/>
        </p:nvSpPr>
        <p:spPr>
          <a:xfrm>
            <a:off x="3657600" y="5029200"/>
            <a:ext cx="2286000" cy="5334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administrator</a:t>
            </a:r>
            <a:endParaRPr lang="en-US" dirty="0"/>
          </a:p>
        </p:txBody>
      </p:sp>
      <p:sp>
        <p:nvSpPr>
          <p:cNvPr id="9" name="Oval 8"/>
          <p:cNvSpPr/>
          <p:nvPr/>
        </p:nvSpPr>
        <p:spPr>
          <a:xfrm>
            <a:off x="2209800" y="4038600"/>
            <a:ext cx="1600200" cy="533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adminname</a:t>
            </a:r>
            <a:endParaRPr lang="en-US" u="sng" dirty="0"/>
          </a:p>
        </p:txBody>
      </p:sp>
      <p:cxnSp>
        <p:nvCxnSpPr>
          <p:cNvPr id="11" name="Straight Connector 10"/>
          <p:cNvCxnSpPr/>
          <p:nvPr/>
        </p:nvCxnSpPr>
        <p:spPr>
          <a:xfrm>
            <a:off x="3200400" y="4572000"/>
            <a:ext cx="6858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5638800" y="4724400"/>
            <a:ext cx="685800" cy="3048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LOGIN TABLE:</a:t>
            </a:r>
          </a:p>
          <a:p>
            <a:pPr>
              <a:buNone/>
            </a:pPr>
            <a:r>
              <a:rPr lang="en-US" dirty="0" smtClean="0"/>
              <a:t>              </a:t>
            </a:r>
          </a:p>
          <a:p>
            <a:pPr>
              <a:buNone/>
            </a:pPr>
            <a:r>
              <a:rPr lang="en-US" dirty="0" smtClean="0"/>
              <a:t>                Login(</a:t>
            </a:r>
            <a:r>
              <a:rPr lang="en-US" u="sng" dirty="0" err="1" smtClean="0"/>
              <a:t>userid</a:t>
            </a:r>
            <a:r>
              <a:rPr lang="en-US" dirty="0" smtClean="0"/>
              <a:t>, password, adminid)</a:t>
            </a:r>
          </a:p>
          <a:p>
            <a:pPr>
              <a:buNone/>
            </a:pPr>
            <a:endParaRPr lang="en-US" dirty="0" smtClean="0"/>
          </a:p>
          <a:p>
            <a:pPr>
              <a:buNone/>
            </a:pPr>
            <a:endParaRPr lang="en-US" dirty="0"/>
          </a:p>
        </p:txBody>
      </p:sp>
      <p:sp>
        <p:nvSpPr>
          <p:cNvPr id="4" name="Rectangle 3"/>
          <p:cNvSpPr/>
          <p:nvPr/>
        </p:nvSpPr>
        <p:spPr>
          <a:xfrm>
            <a:off x="3124200" y="5257800"/>
            <a:ext cx="2286000" cy="457200"/>
          </a:xfrm>
          <a:prstGeom prst="rect">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endParaRPr lang="en-US" dirty="0"/>
          </a:p>
        </p:txBody>
      </p:sp>
      <p:sp>
        <p:nvSpPr>
          <p:cNvPr id="5" name="Oval 4"/>
          <p:cNvSpPr/>
          <p:nvPr/>
        </p:nvSpPr>
        <p:spPr>
          <a:xfrm>
            <a:off x="1828800" y="4267200"/>
            <a:ext cx="16002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err="1" smtClean="0"/>
              <a:t>usrnid</a:t>
            </a:r>
            <a:endParaRPr lang="en-US" u="sng" dirty="0"/>
          </a:p>
        </p:txBody>
      </p:sp>
      <p:sp>
        <p:nvSpPr>
          <p:cNvPr id="6" name="Oval 5"/>
          <p:cNvSpPr/>
          <p:nvPr/>
        </p:nvSpPr>
        <p:spPr>
          <a:xfrm>
            <a:off x="5638800" y="4191000"/>
            <a:ext cx="14478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passwrd</a:t>
            </a:r>
            <a:endParaRPr lang="en-US" dirty="0"/>
          </a:p>
        </p:txBody>
      </p:sp>
      <p:cxnSp>
        <p:nvCxnSpPr>
          <p:cNvPr id="8" name="Straight Connector 7"/>
          <p:cNvCxnSpPr/>
          <p:nvPr/>
        </p:nvCxnSpPr>
        <p:spPr>
          <a:xfrm>
            <a:off x="2743200" y="4724400"/>
            <a:ext cx="7620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0800000" flipV="1">
            <a:off x="5105400" y="4648200"/>
            <a:ext cx="11430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657600" y="3810000"/>
            <a:ext cx="16002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adminid</a:t>
            </a:r>
            <a:endParaRPr lang="en-US" dirty="0"/>
          </a:p>
        </p:txBody>
      </p:sp>
      <p:cxnSp>
        <p:nvCxnSpPr>
          <p:cNvPr id="12" name="Straight Connector 11"/>
          <p:cNvCxnSpPr>
            <a:stCxn id="9" idx="4"/>
          </p:cNvCxnSpPr>
          <p:nvPr/>
        </p:nvCxnSpPr>
        <p:spPr>
          <a:xfrm rot="5400000">
            <a:off x="3943350" y="4743450"/>
            <a:ext cx="990600" cy="381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CATEGORY TABLE:</a:t>
            </a:r>
          </a:p>
          <a:p>
            <a:endParaRPr lang="en-US" dirty="0" smtClean="0"/>
          </a:p>
          <a:p>
            <a:pPr>
              <a:buNone/>
            </a:pPr>
            <a:r>
              <a:rPr lang="en-US" dirty="0" smtClean="0"/>
              <a:t>        Category(</a:t>
            </a:r>
            <a:r>
              <a:rPr lang="en-US" u="sng" dirty="0" err="1" smtClean="0"/>
              <a:t>cid</a:t>
            </a:r>
            <a:r>
              <a:rPr lang="en-US" dirty="0" err="1" smtClean="0"/>
              <a:t>,cname,userid</a:t>
            </a:r>
            <a:r>
              <a:rPr lang="en-US" dirty="0" smtClean="0"/>
              <a:t>)</a:t>
            </a:r>
          </a:p>
          <a:p>
            <a:pPr>
              <a:buNone/>
            </a:pPr>
            <a:endParaRPr lang="en-US" dirty="0"/>
          </a:p>
        </p:txBody>
      </p:sp>
      <p:sp>
        <p:nvSpPr>
          <p:cNvPr id="4" name="Rectangle 3"/>
          <p:cNvSpPr/>
          <p:nvPr/>
        </p:nvSpPr>
        <p:spPr>
          <a:xfrm>
            <a:off x="2895600" y="4953000"/>
            <a:ext cx="2286000" cy="5334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CATEGORY</a:t>
            </a:r>
            <a:endParaRPr lang="en-US" dirty="0"/>
          </a:p>
        </p:txBody>
      </p:sp>
      <p:sp>
        <p:nvSpPr>
          <p:cNvPr id="5" name="Oval 4"/>
          <p:cNvSpPr/>
          <p:nvPr/>
        </p:nvSpPr>
        <p:spPr>
          <a:xfrm>
            <a:off x="1524000" y="4038600"/>
            <a:ext cx="19812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cid</a:t>
            </a:r>
            <a:endParaRPr lang="en-US" u="sng" dirty="0"/>
          </a:p>
        </p:txBody>
      </p:sp>
      <p:sp>
        <p:nvSpPr>
          <p:cNvPr id="6" name="Oval 5"/>
          <p:cNvSpPr/>
          <p:nvPr/>
        </p:nvSpPr>
        <p:spPr>
          <a:xfrm>
            <a:off x="4953000" y="4038600"/>
            <a:ext cx="21336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cname</a:t>
            </a:r>
            <a:endParaRPr lang="en-US" dirty="0"/>
          </a:p>
        </p:txBody>
      </p:sp>
      <p:cxnSp>
        <p:nvCxnSpPr>
          <p:cNvPr id="8" name="Straight Connector 7"/>
          <p:cNvCxnSpPr/>
          <p:nvPr/>
        </p:nvCxnSpPr>
        <p:spPr>
          <a:xfrm>
            <a:off x="2895600" y="4495800"/>
            <a:ext cx="533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0800000" flipV="1">
            <a:off x="5029200" y="4495800"/>
            <a:ext cx="838200"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352800" y="3581400"/>
            <a:ext cx="1600200" cy="457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usrnid</a:t>
            </a:r>
            <a:endParaRPr lang="en-US" dirty="0"/>
          </a:p>
        </p:txBody>
      </p:sp>
      <p:cxnSp>
        <p:nvCxnSpPr>
          <p:cNvPr id="12" name="Straight Connector 11"/>
          <p:cNvCxnSpPr>
            <a:stCxn id="4" idx="0"/>
            <a:endCxn id="9" idx="4"/>
          </p:cNvCxnSpPr>
          <p:nvPr/>
        </p:nvCxnSpPr>
        <p:spPr>
          <a:xfrm rot="5400000" flipH="1" flipV="1">
            <a:off x="3638550" y="4438650"/>
            <a:ext cx="914400" cy="1143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PRODUCT TABLE</a:t>
            </a:r>
          </a:p>
          <a:p>
            <a:pPr>
              <a:buNone/>
            </a:pPr>
            <a:r>
              <a:rPr lang="en-US" dirty="0" smtClean="0"/>
              <a:t>                    </a:t>
            </a:r>
          </a:p>
          <a:p>
            <a:pPr>
              <a:buNone/>
            </a:pPr>
            <a:r>
              <a:rPr lang="en-US" dirty="0" smtClean="0"/>
              <a:t>              Product(</a:t>
            </a:r>
            <a:r>
              <a:rPr lang="en-US" u="sng" dirty="0" err="1" smtClean="0"/>
              <a:t>pid</a:t>
            </a:r>
            <a:r>
              <a:rPr lang="en-US" dirty="0" err="1" smtClean="0"/>
              <a:t>,pname,cid</a:t>
            </a:r>
            <a:r>
              <a:rPr lang="en-US" dirty="0" smtClean="0"/>
              <a:t>)</a:t>
            </a:r>
            <a:endParaRPr lang="en-US" dirty="0"/>
          </a:p>
        </p:txBody>
      </p:sp>
      <p:sp>
        <p:nvSpPr>
          <p:cNvPr id="4" name="Rectangle 3"/>
          <p:cNvSpPr/>
          <p:nvPr/>
        </p:nvSpPr>
        <p:spPr>
          <a:xfrm>
            <a:off x="3276600" y="5715000"/>
            <a:ext cx="2286000" cy="4572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5" name="Oval 4"/>
          <p:cNvSpPr/>
          <p:nvPr/>
        </p:nvSpPr>
        <p:spPr>
          <a:xfrm>
            <a:off x="1066800" y="4495800"/>
            <a:ext cx="1752600" cy="381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err="1" smtClean="0"/>
              <a:t>pid</a:t>
            </a:r>
            <a:endParaRPr lang="en-US" u="sng" dirty="0"/>
          </a:p>
        </p:txBody>
      </p:sp>
      <p:sp>
        <p:nvSpPr>
          <p:cNvPr id="6" name="Oval 5"/>
          <p:cNvSpPr/>
          <p:nvPr/>
        </p:nvSpPr>
        <p:spPr>
          <a:xfrm>
            <a:off x="3505200" y="4495800"/>
            <a:ext cx="1828800" cy="381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pname</a:t>
            </a:r>
            <a:endParaRPr lang="en-US" dirty="0"/>
          </a:p>
        </p:txBody>
      </p:sp>
      <p:sp>
        <p:nvSpPr>
          <p:cNvPr id="7" name="Oval 6"/>
          <p:cNvSpPr/>
          <p:nvPr/>
        </p:nvSpPr>
        <p:spPr>
          <a:xfrm>
            <a:off x="6096000" y="4495800"/>
            <a:ext cx="1828800" cy="381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cid</a:t>
            </a:r>
            <a:endParaRPr lang="en-US" dirty="0"/>
          </a:p>
        </p:txBody>
      </p:sp>
      <p:cxnSp>
        <p:nvCxnSpPr>
          <p:cNvPr id="9" name="Straight Connector 8"/>
          <p:cNvCxnSpPr/>
          <p:nvPr/>
        </p:nvCxnSpPr>
        <p:spPr>
          <a:xfrm>
            <a:off x="2209800" y="4876800"/>
            <a:ext cx="15240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4"/>
            <a:endCxn id="4" idx="0"/>
          </p:cNvCxnSpPr>
          <p:nvPr/>
        </p:nvCxnSpPr>
        <p:spPr>
          <a:xfrm rot="5400000">
            <a:off x="4000500" y="529590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5105400" y="4876800"/>
            <a:ext cx="1752600" cy="838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465</TotalTime>
  <Words>799</Words>
  <Application>Microsoft Office PowerPoint</Application>
  <PresentationFormat>On-screen Show (4:3)</PresentationFormat>
  <Paragraphs>310</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Flow</vt:lpstr>
      <vt:lpstr>CD STORES                     </vt:lpstr>
      <vt:lpstr>               ABSTRACT</vt:lpstr>
      <vt:lpstr>Problem statement:</vt:lpstr>
      <vt:lpstr>Scope:</vt:lpstr>
      <vt:lpstr>Slide 5</vt:lpstr>
      <vt:lpstr>Conceptual schema:</vt:lpstr>
      <vt:lpstr>Slide 7</vt:lpstr>
      <vt:lpstr>Slide 8</vt:lpstr>
      <vt:lpstr>Slide 9</vt:lpstr>
      <vt:lpstr>Slide 10</vt:lpstr>
      <vt:lpstr>Slide 11</vt:lpstr>
      <vt:lpstr>Slide 12</vt:lpstr>
      <vt:lpstr>normalization</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LOGIN PAGE:</vt:lpstr>
      <vt:lpstr>HOME PAGE:</vt:lpstr>
      <vt:lpstr>INSERTION  CATEGORY:</vt:lpstr>
      <vt:lpstr>INSERTION:</vt:lpstr>
      <vt:lpstr>SUCCESS:</vt:lpstr>
      <vt:lpstr>DELETION:</vt:lpstr>
      <vt:lpstr>UPDATE:</vt:lpstr>
      <vt:lpstr>BILL:</vt:lpstr>
      <vt:lpstr>Slide 35</vt:lpstr>
      <vt:lpstr>Slide 36</vt:lpstr>
      <vt:lpstr>           References</vt:lpstr>
      <vt:lpstr>                THANK YOU</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 STORES                     </dc:title>
  <dc:creator>SUDHEER</dc:creator>
  <cp:lastModifiedBy>SUDHEER</cp:lastModifiedBy>
  <cp:revision>121</cp:revision>
  <dcterms:created xsi:type="dcterms:W3CDTF">2010-03-30T15:24:29Z</dcterms:created>
  <dcterms:modified xsi:type="dcterms:W3CDTF">2010-05-02T16:56:42Z</dcterms:modified>
</cp:coreProperties>
</file>